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78" r:id="rId4"/>
  </p:sldMasterIdLst>
  <p:notesMasterIdLst>
    <p:notesMasterId r:id="rId20"/>
  </p:notesMasterIdLst>
  <p:handoutMasterIdLst>
    <p:handoutMasterId r:id="rId21"/>
  </p:handoutMasterIdLst>
  <p:sldIdLst>
    <p:sldId id="256" r:id="rId5"/>
    <p:sldId id="679" r:id="rId6"/>
    <p:sldId id="593" r:id="rId7"/>
    <p:sldId id="682" r:id="rId8"/>
    <p:sldId id="681" r:id="rId9"/>
    <p:sldId id="683" r:id="rId10"/>
    <p:sldId id="684" r:id="rId11"/>
    <p:sldId id="686" r:id="rId12"/>
    <p:sldId id="693" r:id="rId13"/>
    <p:sldId id="687" r:id="rId14"/>
    <p:sldId id="688" r:id="rId15"/>
    <p:sldId id="689" r:id="rId16"/>
    <p:sldId id="690" r:id="rId17"/>
    <p:sldId id="692" r:id="rId18"/>
    <p:sldId id="691" r:id="rId19"/>
  </p:sldIdLst>
  <p:sldSz cx="9144000" cy="6858000" type="screen4x3"/>
  <p:notesSz cx="6797675" cy="9926638"/>
  <p:embeddedFontLst>
    <p:embeddedFont>
      <p:font typeface="나눔바른고딕" panose="020B0603020101020101" pitchFamily="34" charset="-127"/>
      <p:regular r:id="rId22"/>
      <p:bold r:id="rId23"/>
    </p:embeddedFont>
    <p:embeddedFont>
      <p:font typeface="맑은 고딕" panose="020B0503020000020004" pitchFamily="34" charset="-127"/>
      <p:regular r:id="rId24"/>
      <p:bold r:id="rId25"/>
    </p:embeddedFont>
    <p:embeddedFont>
      <p:font typeface="나눔스퀘어 Bold" panose="020B0600000101010101" pitchFamily="34" charset="-127"/>
      <p:bold r:id="rId26"/>
    </p:embeddedFont>
    <p:embeddedFont>
      <p:font typeface="나눔스퀘어 Bold" panose="020B0600000101010101" pitchFamily="34" charset="-127"/>
      <p:bold r:id="rId26"/>
    </p:embeddedFont>
    <p:embeddedFont>
      <p:font typeface="나눔스퀘어 ExtraBold" panose="020B0600000101010101" pitchFamily="34" charset="-127"/>
      <p:regular r:id="rId27"/>
      <p:bold r:id="rId28"/>
      <p:italic r:id="rId29"/>
      <p:boldItalic r:id="rId30"/>
    </p:embeddedFont>
    <p:embeddedFont>
      <p:font typeface="KoPubWorldDotum Light" pitchFamily="2" charset="-127"/>
      <p:regular r:id="rId31"/>
    </p:embeddedFont>
    <p:embeddedFont>
      <p:font typeface="NanumGothic" pitchFamily="2" charset="-127"/>
      <p:regular r:id="rId32"/>
      <p:bold r:id="rId33"/>
    </p:embeddedFont>
    <p:embeddedFont>
      <p:font typeface="NANUMGOTHIC EXTRABOLD" panose="020D0604000000000000" pitchFamily="34" charset="-127"/>
      <p:bold r:id="rId34"/>
    </p:embeddedFont>
    <p:embeddedFont>
      <p:font typeface="NanumSquare" panose="020B0600000101010101" pitchFamily="34" charset="-127"/>
      <p:regular r:id="rId35"/>
    </p:embeddedFont>
    <p:embeddedFont>
      <p:font typeface="NanumSquare Bold" panose="020B0600000101010101" pitchFamily="34" charset="-127"/>
      <p:bold r:id="rId36"/>
    </p:embeddedFont>
    <p:embeddedFont>
      <p:font typeface="NanumSquareOTF" panose="020B0600000101010101" pitchFamily="34" charset="-127"/>
      <p:regular r:id="rId37"/>
    </p:embeddedFont>
    <p:embeddedFont>
      <p:font typeface="NanumSquareOTF Bold" panose="020B0600000101010101" pitchFamily="34" charset="-127"/>
      <p:bold r:id="rId38"/>
    </p:embeddedFont>
  </p:embeddedFontLst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842159F4-A443-7E30-0E88-E1F9A859821D}" name="오경우 선임" initials="경오" userId="S::ongdv94@smartm2m.co.kr::db67aa6a-20dc-427a-ab45-ded9bc272334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박찬희" initials="박" lastIdx="2" clrIdx="0">
    <p:extLst>
      <p:ext uri="{19B8F6BF-5375-455C-9EA6-DF929625EA0E}">
        <p15:presenceInfo xmlns:p15="http://schemas.microsoft.com/office/powerpoint/2012/main" userId="S::chanhuipark@smartm2m.co.kr::d88119d1-1f50-476d-9c44-222079699b2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5DD"/>
    <a:srgbClr val="0432FF"/>
    <a:srgbClr val="FFF6DD"/>
    <a:srgbClr val="55B4BA"/>
    <a:srgbClr val="41B050"/>
    <a:srgbClr val="2861F9"/>
    <a:srgbClr val="FF9300"/>
    <a:srgbClr val="92D050"/>
    <a:srgbClr val="B0FB5E"/>
    <a:srgbClr val="B2D0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77" autoAdjust="0"/>
    <p:restoredTop sz="97327" autoAdjust="0"/>
  </p:normalViewPr>
  <p:slideViewPr>
    <p:cSldViewPr snapToGrid="0">
      <p:cViewPr>
        <p:scale>
          <a:sx n="223" d="100"/>
          <a:sy n="223" d="100"/>
        </p:scale>
        <p:origin x="1704" y="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notesViewPr>
    <p:cSldViewPr snapToGrid="0">
      <p:cViewPr varScale="1">
        <p:scale>
          <a:sx n="169" d="100"/>
          <a:sy n="169" d="100"/>
        </p:scale>
        <p:origin x="660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9" Type="http://schemas.openxmlformats.org/officeDocument/2006/relationships/commentAuthors" Target="commentAuthors.xml"/><Relationship Id="rId21" Type="http://schemas.openxmlformats.org/officeDocument/2006/relationships/handoutMaster" Target="handoutMasters/handoutMaster1.xml"/><Relationship Id="rId34" Type="http://schemas.openxmlformats.org/officeDocument/2006/relationships/font" Target="fonts/font13.fntdata"/><Relationship Id="rId42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8.fntdata"/><Relationship Id="rId41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10.fntdata"/><Relationship Id="rId44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tableStyles" Target="tableStyle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A863A3-0914-4A28-B03C-0D7346A80F79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4DC58FB2-7BA5-8C4F-85D5-C32A34B8480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896E0B-88BC-704E-A0AD-94C3DEB2AEFF}" type="datetimeFigureOut">
              <a:rPr lang="en-US" smtClean="0"/>
              <a:t>5/19/25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538711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0AE286-BB46-45F2-AC39-ECC3038E2C26}" type="datetimeFigureOut">
              <a:rPr lang="ko-KR" altLang="en-US" smtClean="0"/>
              <a:t>2025. 5. 19.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66813" y="1241425"/>
            <a:ext cx="4464050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410C83-7C8E-4FEE-ACFA-FB414CAAC03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026172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921924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CBD38D-9948-C11C-750A-50DDC160D3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327D962-FC3C-AB4D-6F57-9D4E9D971B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F3EDF56-CB2C-A517-33C4-A59691F1F1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2628F3-CF6C-ACE8-7A8A-7D01F4FBFE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690599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FF0CE1-6F06-A289-4174-8CA7E66AC9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83BA2C8-2D9D-C0E9-69DD-B5BB771F4D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B423E35C-0D2F-96C5-591E-09C76965B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A6198E9-A79A-AD2E-E8E5-EF61527482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788415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645EDF-E429-3CAB-AF34-5AE00533CA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742D122-ADD1-5064-966E-61FBE6FB5E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C4A98BB-580F-19C4-CBB4-D3092144FD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CE9E476-C25F-03D1-2448-F49B9E85527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772065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EB698D-73C4-DBBE-DE61-952D39DAC1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A3F8A64-5696-106C-0EC5-5F5175B111B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6E181FE-1488-25C0-EAFA-337E96318F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BB3D58-3205-EE79-C5C5-38517D2F0C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3056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E0537D-F310-9D1F-C947-B391C73898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9D01778-01E2-303F-65BF-92A765512B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716EBB1E-C76B-00CD-50D0-8977BF684A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28E67C7-6663-DEA5-9F2B-90219FE30F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09578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BA535C-E0C0-EF49-1C70-0051759FCF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BF91E4B-4B35-3C11-5688-337D37655F0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465B83B-2344-BBFC-F6C1-FEB1C89C61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03E8F68-C7D3-1BE3-122D-5BB0DF85B9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051480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571159-11F9-7E5C-D194-0C36FD1678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218D843-E30B-23B5-F6C0-E823E6BD5C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D7E4CD9-0106-CEC9-7631-88CD9C3AAB8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887A537-AB94-E004-2D7B-028247A0FA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79395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6478F35-44C1-2D49-2D8B-E0B83C863C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3C7CC69-41CB-D7C6-3E69-31D170A50A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9A5B1F4-55D7-A2A3-DBF7-187ACE9C004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691C1E1-30F6-B02C-BF37-ED11E7236B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325819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DD64D8-C9BF-BFCF-941B-C661A9734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B9E008C-7D8E-5656-1DF0-BCB7A60387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8FA3697-0D42-81EB-1F41-58D00D4DC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4BDEC09-C662-8E7C-CC62-716629E99C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152259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1CB04A-032B-FC6E-2ACC-15180F37C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90DE01A-5D14-B34B-A703-DAD48FFD99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7A0E096-39B6-BBE2-26A9-E326A9C5D3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3532FD-BFBF-C78B-E720-6923BB0D67C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788453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40867B-F185-C84D-1BB3-211CB34273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95B3D06-FC10-7DA1-3547-6FD4BE2794D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275F36EC-C6FF-2632-62CE-2CF13EC3E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7366C0-D1BC-5E79-C302-C7D0FFDA00B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502156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C9B9F3-0A56-DEE7-1685-8A12F04356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4E62AA9-9FB0-B54F-4D68-AB2E31CAC2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A9B9E29-1590-92EF-517D-7B28BA412B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A7F01D-CC7E-AB1C-3023-C97E89663E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179391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78FC5-0A56-B5CE-E6B7-E3675D53DF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1AD6481-7057-3C07-0BA3-37B1D3B4312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C57FE50-9254-87A9-51A9-A861123FF3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F353DDE-AA78-FD9E-6871-3C036F7EF6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06954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DBB254-8A75-1265-5779-9C44F4D2AC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E50634F-9986-8F9E-1936-7A8EA9993E0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753A7DF-A64E-2058-5110-2B1299B390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ore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68C477A-53CC-728F-5245-714329620F9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410C83-7C8E-4FEE-ACFA-FB414CAAC036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68198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5" name="모서리가 둥근 직사각형 4"/>
          <p:cNvSpPr/>
          <p:nvPr userDrawn="1"/>
        </p:nvSpPr>
        <p:spPr>
          <a:xfrm>
            <a:off x="4400915" y="6573514"/>
            <a:ext cx="342170" cy="15113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401280" y="6583039"/>
            <a:ext cx="341440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8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r>
              <a:rPr lang="en-US" altLang="ko-KR" dirty="0"/>
              <a:t>-</a:t>
            </a:r>
            <a:fld id="{41B8E6F8-6D1B-4E04-A381-DA25B1723728}" type="slidenum">
              <a:rPr lang="ko-KR" altLang="en-US" smtClean="0"/>
              <a:pPr/>
              <a:t>‹#›</a:t>
            </a:fld>
            <a:r>
              <a:rPr lang="en-US" altLang="ko-KR" dirty="0"/>
              <a:t>-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2C1377B-A45C-414F-AF7C-79F15C06F00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3525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5" name="모서리가 둥근 직사각형 4"/>
          <p:cNvSpPr/>
          <p:nvPr userDrawn="1"/>
        </p:nvSpPr>
        <p:spPr>
          <a:xfrm>
            <a:off x="4400915" y="6573514"/>
            <a:ext cx="342170" cy="15113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EBD18D76-ECF8-EA90-C28E-9477BEA45C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556" b="12111"/>
          <a:stretch/>
        </p:blipFill>
        <p:spPr>
          <a:xfrm>
            <a:off x="0" y="3972316"/>
            <a:ext cx="9144000" cy="2519946"/>
          </a:xfrm>
          <a:prstGeom prst="rect">
            <a:avLst/>
          </a:prstGeom>
        </p:spPr>
      </p:pic>
      <p:pic>
        <p:nvPicPr>
          <p:cNvPr id="3" name="그림 1">
            <a:extLst>
              <a:ext uri="{FF2B5EF4-FFF2-40B4-BE49-F238E27FC236}">
                <a16:creationId xmlns:a16="http://schemas.microsoft.com/office/drawing/2014/main" id="{1DE64342-299F-EEFF-E10F-469EBD95F3C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944653" y="6567665"/>
            <a:ext cx="1145766" cy="24987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86944B6-ACB0-19B1-4D3A-E58406A34B6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821" r="4840" b="84988"/>
          <a:stretch/>
        </p:blipFill>
        <p:spPr>
          <a:xfrm>
            <a:off x="108246" y="92322"/>
            <a:ext cx="1760310" cy="23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5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15B6A9-FF6C-E597-CA67-A298BB809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E1DD283E-4809-155E-7EE2-B25BEF02F46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B8E6F8-6D1B-4E04-A381-DA25B172372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504637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20319" y="2379872"/>
            <a:ext cx="2903359" cy="1354217"/>
          </a:xfrm>
          <a:noFill/>
        </p:spPr>
        <p:txBody>
          <a:bodyPr wrap="square" lIns="0" tIns="0" rIns="0" bIns="0" rtlCol="0">
            <a:spAutoFit/>
          </a:bodyPr>
          <a:lstStyle>
            <a:lvl1pPr algn="ctr">
              <a:lnSpc>
                <a:spcPct val="110000"/>
              </a:lnSpc>
              <a:spcAft>
                <a:spcPts val="200"/>
              </a:spcAft>
              <a:defRPr lang="en-US" sz="3000" dirty="0">
                <a:solidFill>
                  <a:schemeClr val="bg1"/>
                </a:solidFill>
                <a:effectLst>
                  <a:glow rad="139700">
                    <a:srgbClr val="03235D">
                      <a:alpha val="30000"/>
                    </a:srgbClr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pPr algn="ctr">
              <a:lnSpc>
                <a:spcPct val="110000"/>
              </a:lnSpc>
              <a:spcAft>
                <a:spcPts val="200"/>
              </a:spcAft>
            </a:pPr>
            <a:r>
              <a:rPr lang="ko-KR" altLang="en-US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139700">
                    <a:srgbClr val="03235D">
                      <a:alpha val="30000"/>
                    </a:srgbClr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간지 제목을</a:t>
            </a:r>
            <a:b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139700">
                    <a:srgbClr val="03235D">
                      <a:alpha val="30000"/>
                    </a:srgbClr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</a:br>
            <a:r>
              <a:rPr lang="ko-KR" altLang="en-US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139700">
                    <a:srgbClr val="03235D">
                      <a:alpha val="30000"/>
                    </a:srgbClr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입력해주세요</a:t>
            </a: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effectLst>
                  <a:glow rad="139700">
                    <a:srgbClr val="03235D">
                      <a:alpha val="30000"/>
                    </a:srgbClr>
                  </a:glow>
                </a:effectLst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4932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424524" y="6559957"/>
            <a:ext cx="294953" cy="16927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100" b="1" i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defRPr>
            </a:lvl1pPr>
          </a:lstStyle>
          <a:p>
            <a:r>
              <a:rPr lang="ko-KR" altLang="en-US" dirty="0"/>
              <a:t>  </a:t>
            </a:r>
            <a:fld id="{41B8E6F8-6D1B-4E04-A381-DA25B1723728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25EBB67-AE42-4D7F-BBB2-43AA9BC87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88" y="325372"/>
            <a:ext cx="284885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lvl="0">
              <a:spcAft>
                <a:spcPts val="200"/>
              </a:spcAft>
            </a:pPr>
            <a:r>
              <a:rPr lang="ko-KR" altLang="en-US" dirty="0"/>
              <a:t>대제목을 입력해주세요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502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0C63E6A6-604D-874B-A7CD-419F419DC8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88645" y="6559957"/>
            <a:ext cx="166712" cy="16927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100" b="1" i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defRPr>
            </a:lvl1pPr>
          </a:lstStyle>
          <a:p>
            <a:fld id="{41B8E6F8-6D1B-4E04-A381-DA25B172372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1046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7" name="슬라이드 번호 개체 틀 5">
            <a:extLst>
              <a:ext uri="{FF2B5EF4-FFF2-40B4-BE49-F238E27FC236}">
                <a16:creationId xmlns:a16="http://schemas.microsoft.com/office/drawing/2014/main" id="{0C63E6A6-604D-874B-A7CD-419F419DC8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88645" y="6559957"/>
            <a:ext cx="166712" cy="16927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100" b="1" i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defRPr>
            </a:lvl1pPr>
          </a:lstStyle>
          <a:p>
            <a:fld id="{41B8E6F8-6D1B-4E04-A381-DA25B172372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682384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424524" y="6559957"/>
            <a:ext cx="294953" cy="16927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100" b="1" i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defRPr>
            </a:lvl1pPr>
          </a:lstStyle>
          <a:p>
            <a:r>
              <a:rPr lang="ko-KR" altLang="en-US" dirty="0"/>
              <a:t>  </a:t>
            </a:r>
            <a:fld id="{41B8E6F8-6D1B-4E04-A381-DA25B1723728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25EBB67-AE42-4D7F-BBB2-43AA9BC87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88" y="325372"/>
            <a:ext cx="284885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lvl="0">
              <a:spcAft>
                <a:spcPts val="200"/>
              </a:spcAft>
            </a:pPr>
            <a:r>
              <a:rPr lang="ko-KR" altLang="en-US" dirty="0"/>
              <a:t>대제목을 입력해주세요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92908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424524" y="6559957"/>
            <a:ext cx="294953" cy="169277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1100" b="1" i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anumGothic ExtraBold" panose="020D0604000000000000" pitchFamily="34" charset="-127"/>
                <a:ea typeface="NanumGothic ExtraBold" panose="020D0604000000000000" pitchFamily="34" charset="-127"/>
              </a:defRPr>
            </a:lvl1pPr>
          </a:lstStyle>
          <a:p>
            <a:r>
              <a:rPr lang="ko-KR" altLang="en-US" dirty="0"/>
              <a:t>  </a:t>
            </a:r>
            <a:fld id="{41B8E6F8-6D1B-4E04-A381-DA25B1723728}" type="slidenum">
              <a:rPr lang="ko-KR" altLang="en-US" smtClean="0"/>
              <a:pPr/>
              <a:t>‹#›</a:t>
            </a:fld>
            <a:r>
              <a:rPr lang="ko-KR" altLang="en-US" dirty="0"/>
              <a:t> </a:t>
            </a:r>
            <a:r>
              <a:rPr lang="en-US" altLang="ko-KR" dirty="0"/>
              <a:t> </a:t>
            </a:r>
            <a:endParaRPr lang="ko-KR" altLang="en-US" dirty="0"/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325EBB67-AE42-4D7F-BBB2-43AA9BC87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788" y="325372"/>
            <a:ext cx="284885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lvl="0">
              <a:spcAft>
                <a:spcPts val="200"/>
              </a:spcAft>
            </a:pPr>
            <a:r>
              <a:rPr lang="ko-KR" altLang="en-US" dirty="0"/>
              <a:t>대제목을 입력해주세요</a:t>
            </a:r>
            <a:r>
              <a:rPr lang="en-US" altLang="ko-KR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8577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tif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모서리가 둥근 직사각형 17"/>
          <p:cNvSpPr/>
          <p:nvPr userDrawn="1"/>
        </p:nvSpPr>
        <p:spPr>
          <a:xfrm>
            <a:off x="4400915" y="6573514"/>
            <a:ext cx="342170" cy="15113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b="1" i="0" dirty="0">
              <a:latin typeface="NanumGothic ExtraBold" panose="020D0604000000000000" pitchFamily="34" charset="-127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6788" y="325372"/>
            <a:ext cx="284885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0" lvl="0">
              <a:spcAft>
                <a:spcPts val="200"/>
              </a:spcAft>
            </a:pPr>
            <a:r>
              <a:rPr lang="ko-KR" altLang="en-US" dirty="0"/>
              <a:t>대제목을 입력해주세요</a:t>
            </a:r>
            <a:r>
              <a:rPr lang="en-US" altLang="ko-KR" dirty="0"/>
              <a:t>.</a:t>
            </a:r>
            <a:endParaRPr lang="en-US" dirty="0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65E714AE-47CE-4C1B-93D3-4A30FC7329AB}"/>
              </a:ext>
            </a:extLst>
          </p:cNvPr>
          <p:cNvGrpSpPr/>
          <p:nvPr userDrawn="1"/>
        </p:nvGrpSpPr>
        <p:grpSpPr>
          <a:xfrm>
            <a:off x="190501" y="151850"/>
            <a:ext cx="8763000" cy="665944"/>
            <a:chOff x="623443" y="151850"/>
            <a:chExt cx="7897115" cy="665944"/>
          </a:xfrm>
        </p:grpSpPr>
        <p:grpSp>
          <p:nvGrpSpPr>
            <p:cNvPr id="6" name="그룹 5"/>
            <p:cNvGrpSpPr/>
            <p:nvPr userDrawn="1"/>
          </p:nvGrpSpPr>
          <p:grpSpPr>
            <a:xfrm>
              <a:off x="623443" y="151850"/>
              <a:ext cx="7897115" cy="65704"/>
              <a:chOff x="623443" y="590847"/>
              <a:chExt cx="7897115" cy="65704"/>
            </a:xfrm>
          </p:grpSpPr>
          <p:sp>
            <p:nvSpPr>
              <p:cNvPr id="8" name="모서리가 둥근 직사각형 7"/>
              <p:cNvSpPr/>
              <p:nvPr/>
            </p:nvSpPr>
            <p:spPr>
              <a:xfrm>
                <a:off x="623443" y="600521"/>
                <a:ext cx="742950" cy="46356"/>
              </a:xfrm>
              <a:prstGeom prst="roundRect">
                <a:avLst>
                  <a:gd name="adj" fmla="val 50000"/>
                </a:avLst>
              </a:prstGeom>
              <a:solidFill>
                <a:srgbClr val="00387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  <p:sp>
            <p:nvSpPr>
              <p:cNvPr id="9" name="모서리가 둥근 직사각형 8"/>
              <p:cNvSpPr/>
              <p:nvPr/>
            </p:nvSpPr>
            <p:spPr>
              <a:xfrm>
                <a:off x="1452386" y="600521"/>
                <a:ext cx="7068172" cy="46356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  <p:sp>
            <p:nvSpPr>
              <p:cNvPr id="10" name="타원 9"/>
              <p:cNvSpPr/>
              <p:nvPr/>
            </p:nvSpPr>
            <p:spPr>
              <a:xfrm>
                <a:off x="1419534" y="590847"/>
                <a:ext cx="65704" cy="65704"/>
              </a:xfrm>
              <a:prstGeom prst="ellipse">
                <a:avLst/>
              </a:prstGeom>
              <a:solidFill>
                <a:srgbClr val="007BC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</p:grpSp>
        <p:grpSp>
          <p:nvGrpSpPr>
            <p:cNvPr id="11" name="그룹 10"/>
            <p:cNvGrpSpPr/>
            <p:nvPr userDrawn="1"/>
          </p:nvGrpSpPr>
          <p:grpSpPr>
            <a:xfrm>
              <a:off x="623443" y="752090"/>
              <a:ext cx="7897115" cy="65704"/>
              <a:chOff x="623443" y="1284820"/>
              <a:chExt cx="7897115" cy="65704"/>
            </a:xfrm>
          </p:grpSpPr>
          <p:sp>
            <p:nvSpPr>
              <p:cNvPr id="12" name="모서리가 둥근 직사각형 11"/>
              <p:cNvSpPr/>
              <p:nvPr/>
            </p:nvSpPr>
            <p:spPr>
              <a:xfrm>
                <a:off x="623443" y="1294494"/>
                <a:ext cx="742950" cy="46356"/>
              </a:xfrm>
              <a:prstGeom prst="roundRect">
                <a:avLst>
                  <a:gd name="adj" fmla="val 50000"/>
                </a:avLst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  <p:sp>
            <p:nvSpPr>
              <p:cNvPr id="13" name="모서리가 둥근 직사각형 12"/>
              <p:cNvSpPr/>
              <p:nvPr/>
            </p:nvSpPr>
            <p:spPr>
              <a:xfrm>
                <a:off x="1452386" y="1294494"/>
                <a:ext cx="7068172" cy="46356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  <p:sp>
            <p:nvSpPr>
              <p:cNvPr id="14" name="타원 13"/>
              <p:cNvSpPr/>
              <p:nvPr/>
            </p:nvSpPr>
            <p:spPr>
              <a:xfrm>
                <a:off x="1419534" y="1284820"/>
                <a:ext cx="65704" cy="65704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b="1" i="0" dirty="0">
                  <a:latin typeface="NanumGothic ExtraBold" panose="020D0604000000000000" pitchFamily="34" charset="-127"/>
                </a:endParaRPr>
              </a:p>
            </p:txBody>
          </p:sp>
        </p:grpSp>
      </p:grpSp>
      <p:sp>
        <p:nvSpPr>
          <p:cNvPr id="17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4444560" y="6583039"/>
            <a:ext cx="254878" cy="123111"/>
          </a:xfrm>
          <a:prstGeom prst="rect">
            <a:avLst/>
          </a:prstGeom>
        </p:spPr>
        <p:txBody>
          <a:bodyPr vert="horz" wrap="none" lIns="0" tIns="0" rIns="0" bIns="0" rtlCol="0" anchor="ctr">
            <a:spAutoFit/>
          </a:bodyPr>
          <a:lstStyle>
            <a:lvl1pPr algn="ctr">
              <a:defRPr sz="8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defRPr>
            </a:lvl1pPr>
          </a:lstStyle>
          <a:p>
            <a:fld id="{41B8E6F8-6D1B-4E04-A381-DA25B172372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16" name="그림 1">
            <a:extLst>
              <a:ext uri="{FF2B5EF4-FFF2-40B4-BE49-F238E27FC236}">
                <a16:creationId xmlns:a16="http://schemas.microsoft.com/office/drawing/2014/main" id="{F20F802A-EAAC-F549-A549-5AC4FD15BD17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7944653" y="6567665"/>
            <a:ext cx="1145766" cy="2498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2C995DA-0B1B-BD81-9B77-5DA9BD60D67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/>
          <a:srcRect l="1821" r="4840" b="84988"/>
          <a:stretch/>
        </p:blipFill>
        <p:spPr>
          <a:xfrm>
            <a:off x="53581" y="6567665"/>
            <a:ext cx="1760310" cy="234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063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97" r:id="rId2"/>
    <p:sldLayoutId id="2147483796" r:id="rId3"/>
    <p:sldLayoutId id="2147483780" r:id="rId4"/>
    <p:sldLayoutId id="2147483781" r:id="rId5"/>
    <p:sldLayoutId id="2147483782" r:id="rId6"/>
    <p:sldLayoutId id="2147483774" r:id="rId7"/>
    <p:sldLayoutId id="2147483777" r:id="rId8"/>
    <p:sldLayoutId id="2147483795" r:id="rId9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lang="en-US" altLang="en-US" sz="2400" kern="1200" spc="-80" dirty="0">
          <a:ln>
            <a:solidFill>
              <a:schemeClr val="accent1">
                <a:alpha val="0"/>
              </a:schemeClr>
            </a:solidFill>
          </a:ln>
          <a:solidFill>
            <a:srgbClr val="003878"/>
          </a:solidFill>
          <a:effectLst/>
          <a:latin typeface="나눔스퀘어 Bold" panose="020B0600000101010101" pitchFamily="50" charset="-127"/>
          <a:ea typeface="나눔스퀘어 Bold" panose="020B0600000101010101" pitchFamily="50" charset="-127"/>
          <a:cs typeface="+mn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378387C8-82C2-1A46-B4C3-A52F032B9D2D}"/>
              </a:ext>
            </a:extLst>
          </p:cNvPr>
          <p:cNvSpPr txBox="1"/>
          <p:nvPr/>
        </p:nvSpPr>
        <p:spPr>
          <a:xfrm>
            <a:off x="2615642" y="2092945"/>
            <a:ext cx="3912739" cy="39030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 latinLnBrk="1">
              <a:lnSpc>
                <a:spcPct val="90000"/>
              </a:lnSpc>
              <a:spcAft>
                <a:spcPts val="200"/>
              </a:spcAft>
            </a:pPr>
            <a:r>
              <a:rPr lang="ko-KR" altLang="en-US" sz="2800" spc="-80" dirty="0" err="1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올컨</a:t>
            </a:r>
            <a:r>
              <a:rPr lang="en-US" altLang="ko-KR" sz="2800" spc="-80" dirty="0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e </a:t>
            </a:r>
            <a:r>
              <a:rPr lang="ko-KR" altLang="en-US" sz="2800" spc="-80" dirty="0" err="1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리팩토링</a:t>
            </a:r>
            <a:r>
              <a:rPr lang="ko-KR" altLang="en-US" sz="2800" spc="-80" dirty="0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800" spc="-80" dirty="0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(TSS</a:t>
            </a:r>
            <a:r>
              <a:rPr lang="ko-KR" altLang="en-US" sz="2800" spc="-80" dirty="0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en-US" altLang="ko-KR" sz="2800" spc="-80" dirty="0">
                <a:ln>
                  <a:solidFill>
                    <a:srgbClr val="2ABBDF">
                      <a:alpha val="0"/>
                    </a:srgbClr>
                  </a:solidFill>
                </a:ln>
                <a:effectLst>
                  <a:glow rad="88900">
                    <a:srgbClr val="02254C">
                      <a:alpha val="15000"/>
                    </a:srgbClr>
                  </a:glow>
                </a:effectLst>
                <a:latin typeface="NanumSquare Bold" panose="020B0600000101010101" pitchFamily="34" charset="-127"/>
                <a:ea typeface="NanumSquare Bold" panose="020B0600000101010101" pitchFamily="34" charset="-127"/>
              </a:rPr>
              <a:t>Part )</a:t>
            </a:r>
            <a:endParaRPr lang="ko-KR" altLang="en-US" sz="2800" spc="-80" dirty="0">
              <a:ln>
                <a:solidFill>
                  <a:srgbClr val="2ABBDF">
                    <a:alpha val="0"/>
                  </a:srgbClr>
                </a:solidFill>
              </a:ln>
              <a:effectLst>
                <a:glow rad="88900">
                  <a:srgbClr val="02254C">
                    <a:alpha val="15000"/>
                  </a:srgbClr>
                </a:glow>
              </a:effectLst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312475-8F7A-C5E0-B6B4-F4E990D26BC1}"/>
              </a:ext>
            </a:extLst>
          </p:cNvPr>
          <p:cNvSpPr txBox="1"/>
          <p:nvPr/>
        </p:nvSpPr>
        <p:spPr>
          <a:xfrm>
            <a:off x="3815818" y="3380617"/>
            <a:ext cx="1512362" cy="369332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en-US" altLang="ko-KR" sz="1800" b="1" dirty="0">
                <a:solidFill>
                  <a:srgbClr val="0432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2025.05.15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53208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F4DE4E-E394-3639-962E-8245F03000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9DA7517-AD62-D347-49F2-3DFCDA402B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10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2A8F9812-F813-AC7B-4CF9-39ED0282B5A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00EB6C78-01C0-4FA0-21CA-A0F949AADB27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E907BDAA-FBFE-28C7-EDDE-C1AEB5594D2E}"/>
              </a:ext>
            </a:extLst>
          </p:cNvPr>
          <p:cNvCxnSpPr>
            <a:cxnSpLocks/>
          </p:cNvCxnSpPr>
          <p:nvPr/>
        </p:nvCxnSpPr>
        <p:spPr>
          <a:xfrm flipH="1" flipV="1">
            <a:off x="11037673" y="5506065"/>
            <a:ext cx="45921" cy="279764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1E4074BA-0BC4-F7C6-EFB1-BB736A14462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465"/>
          <a:stretch/>
        </p:blipFill>
        <p:spPr>
          <a:xfrm>
            <a:off x="93397" y="1269571"/>
            <a:ext cx="4637302" cy="48257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26A9D11C-FD9B-03C6-3A3A-95CF44C9BD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5374" y="1269571"/>
            <a:ext cx="4041167" cy="169755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306CD96-6139-76C2-12DB-384860601DC8}"/>
              </a:ext>
            </a:extLst>
          </p:cNvPr>
          <p:cNvSpPr/>
          <p:nvPr/>
        </p:nvSpPr>
        <p:spPr>
          <a:xfrm>
            <a:off x="741915" y="2398029"/>
            <a:ext cx="3478859" cy="1568408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9" name="꺾인 연결선[E] 8">
            <a:extLst>
              <a:ext uri="{FF2B5EF4-FFF2-40B4-BE49-F238E27FC236}">
                <a16:creationId xmlns:a16="http://schemas.microsoft.com/office/drawing/2014/main" id="{B0917044-307E-5A7D-37F0-353D6E9ADDE1}"/>
              </a:ext>
            </a:extLst>
          </p:cNvPr>
          <p:cNvCxnSpPr>
            <a:cxnSpLocks/>
            <a:stCxn id="7" idx="3"/>
            <a:endCxn id="6" idx="1"/>
          </p:cNvCxnSpPr>
          <p:nvPr/>
        </p:nvCxnSpPr>
        <p:spPr>
          <a:xfrm flipV="1">
            <a:off x="4220774" y="2118350"/>
            <a:ext cx="674600" cy="1063883"/>
          </a:xfrm>
          <a:prstGeom prst="bentConnector3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그림 12">
            <a:extLst>
              <a:ext uri="{FF2B5EF4-FFF2-40B4-BE49-F238E27FC236}">
                <a16:creationId xmlns:a16="http://schemas.microsoft.com/office/drawing/2014/main" id="{85CA08EA-D9CC-EE0A-6358-C923FF4FA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5374" y="3114234"/>
            <a:ext cx="4041167" cy="19829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15" name="꺾인 연결선[E] 14">
            <a:extLst>
              <a:ext uri="{FF2B5EF4-FFF2-40B4-BE49-F238E27FC236}">
                <a16:creationId xmlns:a16="http://schemas.microsoft.com/office/drawing/2014/main" id="{314BC5DA-3F78-01E2-6513-D3B2E727AC23}"/>
              </a:ext>
            </a:extLst>
          </p:cNvPr>
          <p:cNvCxnSpPr>
            <a:cxnSpLocks/>
            <a:stCxn id="6" idx="2"/>
          </p:cNvCxnSpPr>
          <p:nvPr/>
        </p:nvCxnSpPr>
        <p:spPr>
          <a:xfrm rot="16200000" flipH="1">
            <a:off x="6461507" y="3421579"/>
            <a:ext cx="999311" cy="90408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그림 22">
            <a:extLst>
              <a:ext uri="{FF2B5EF4-FFF2-40B4-BE49-F238E27FC236}">
                <a16:creationId xmlns:a16="http://schemas.microsoft.com/office/drawing/2014/main" id="{3DB7CC85-FDA7-978A-C94D-57DAC45A8E1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95374" y="5341153"/>
            <a:ext cx="3302476" cy="1388081"/>
          </a:xfrm>
          <a:prstGeom prst="rect">
            <a:avLst/>
          </a:prstGeom>
        </p:spPr>
      </p:pic>
      <p:sp>
        <p:nvSpPr>
          <p:cNvPr id="26" name="직사각형 25">
            <a:extLst>
              <a:ext uri="{FF2B5EF4-FFF2-40B4-BE49-F238E27FC236}">
                <a16:creationId xmlns:a16="http://schemas.microsoft.com/office/drawing/2014/main" id="{9BEF4EF1-B055-F756-2D5E-C90FC51D7F62}"/>
              </a:ext>
            </a:extLst>
          </p:cNvPr>
          <p:cNvSpPr/>
          <p:nvPr/>
        </p:nvSpPr>
        <p:spPr>
          <a:xfrm>
            <a:off x="593156" y="4105717"/>
            <a:ext cx="3478859" cy="87806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7" name="꺾인 연결선[E] 26">
            <a:extLst>
              <a:ext uri="{FF2B5EF4-FFF2-40B4-BE49-F238E27FC236}">
                <a16:creationId xmlns:a16="http://schemas.microsoft.com/office/drawing/2014/main" id="{881FD02A-10BD-3011-3EC8-99561AF08C52}"/>
              </a:ext>
            </a:extLst>
          </p:cNvPr>
          <p:cNvCxnSpPr>
            <a:cxnSpLocks/>
            <a:stCxn id="26" idx="3"/>
            <a:endCxn id="23" idx="1"/>
          </p:cNvCxnSpPr>
          <p:nvPr/>
        </p:nvCxnSpPr>
        <p:spPr>
          <a:xfrm>
            <a:off x="4072015" y="4544750"/>
            <a:ext cx="823359" cy="1490444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75530B67-FD58-0F03-5568-9B8459AC1897}"/>
              </a:ext>
            </a:extLst>
          </p:cNvPr>
          <p:cNvSpPr/>
          <p:nvPr/>
        </p:nvSpPr>
        <p:spPr bwMode="auto">
          <a:xfrm>
            <a:off x="471958" y="894712"/>
            <a:ext cx="8200084" cy="305588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기능별 함수단위로 서비스 로직을 분리</a:t>
            </a:r>
            <a:endParaRPr lang="en-US" altLang="ko-KR" sz="1200" dirty="0">
              <a:solidFill>
                <a:srgbClr val="0432FF"/>
              </a:solidFill>
              <a:effectLst/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80010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8EBCF7-59F4-C148-22A6-47BD5EDE9B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36585267-8F15-5B93-DA06-39E48E7B00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11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F3EC7095-BE03-4E16-A795-6AF2058112E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C5B47821-A923-D791-D008-E70AF1279FB5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5267127F-3A17-88BB-6A2B-B37087A3EBC6}"/>
              </a:ext>
            </a:extLst>
          </p:cNvPr>
          <p:cNvCxnSpPr>
            <a:cxnSpLocks/>
          </p:cNvCxnSpPr>
          <p:nvPr/>
        </p:nvCxnSpPr>
        <p:spPr>
          <a:xfrm flipH="1" flipV="1">
            <a:off x="11037673" y="5506065"/>
            <a:ext cx="45921" cy="279764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D071023D-146B-BC54-713D-3B2B582BA78B}"/>
              </a:ext>
            </a:extLst>
          </p:cNvPr>
          <p:cNvSpPr/>
          <p:nvPr/>
        </p:nvSpPr>
        <p:spPr bwMode="auto">
          <a:xfrm>
            <a:off x="471958" y="894712"/>
            <a:ext cx="8200084" cy="305588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기능별로 나누어진 서비스 로직을 하나의 진입점인 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Facade</a:t>
            </a: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서비스에서 조립하는 방식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비즈니스 로직의 단일 책임화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endParaRPr lang="en-US" altLang="ko-KR" sz="1200" dirty="0">
              <a:solidFill>
                <a:srgbClr val="0432FF"/>
              </a:solidFill>
              <a:effectLst/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B8CCBD0-2C0C-2F20-9749-343B38402D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764" y="1344306"/>
            <a:ext cx="4334767" cy="427224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E074C544-D21C-7889-E91A-65B323D9E2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4117" y="1344306"/>
            <a:ext cx="4015476" cy="13991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271DB3F1-C1F9-AB0A-5FAD-445358DCC6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4117" y="2887487"/>
            <a:ext cx="3479043" cy="146291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096D452-AC79-4DD4-1DE7-50DD3CE3BF2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64117" y="4494412"/>
            <a:ext cx="3594083" cy="8875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0DE1C5B-DFE3-BD79-32B6-1407E071FC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64117" y="5513694"/>
            <a:ext cx="3637920" cy="123057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EA7F4ACD-AC96-E017-9822-23D01E530647}"/>
              </a:ext>
            </a:extLst>
          </p:cNvPr>
          <p:cNvSpPr/>
          <p:nvPr/>
        </p:nvSpPr>
        <p:spPr>
          <a:xfrm>
            <a:off x="494693" y="2500975"/>
            <a:ext cx="3478859" cy="24250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4" name="꺾인 연결선[E] 13">
            <a:extLst>
              <a:ext uri="{FF2B5EF4-FFF2-40B4-BE49-F238E27FC236}">
                <a16:creationId xmlns:a16="http://schemas.microsoft.com/office/drawing/2014/main" id="{0061A766-010A-B262-371A-1462DD0020E0}"/>
              </a:ext>
            </a:extLst>
          </p:cNvPr>
          <p:cNvCxnSpPr>
            <a:cxnSpLocks/>
            <a:stCxn id="12" idx="3"/>
            <a:endCxn id="5" idx="1"/>
          </p:cNvCxnSpPr>
          <p:nvPr/>
        </p:nvCxnSpPr>
        <p:spPr>
          <a:xfrm flipV="1">
            <a:off x="3973552" y="2043894"/>
            <a:ext cx="890565" cy="578334"/>
          </a:xfrm>
          <a:prstGeom prst="bentConnector3">
            <a:avLst/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34A2AC74-D856-22BD-A716-00FAF6FC3B5F}"/>
              </a:ext>
            </a:extLst>
          </p:cNvPr>
          <p:cNvSpPr/>
          <p:nvPr/>
        </p:nvSpPr>
        <p:spPr>
          <a:xfrm>
            <a:off x="494693" y="2790142"/>
            <a:ext cx="3478859" cy="24250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0" name="꺾인 연결선[E] 19">
            <a:extLst>
              <a:ext uri="{FF2B5EF4-FFF2-40B4-BE49-F238E27FC236}">
                <a16:creationId xmlns:a16="http://schemas.microsoft.com/office/drawing/2014/main" id="{97FF5CE7-647A-3F49-59C4-725919DD474B}"/>
              </a:ext>
            </a:extLst>
          </p:cNvPr>
          <p:cNvCxnSpPr>
            <a:cxnSpLocks/>
            <a:stCxn id="19" idx="3"/>
            <a:endCxn id="8" idx="1"/>
          </p:cNvCxnSpPr>
          <p:nvPr/>
        </p:nvCxnSpPr>
        <p:spPr>
          <a:xfrm>
            <a:off x="3973552" y="2911395"/>
            <a:ext cx="890565" cy="707552"/>
          </a:xfrm>
          <a:prstGeom prst="bentConnector3">
            <a:avLst>
              <a:gd name="adj1" fmla="val 636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2A648656-8BB7-C831-A369-704C7B9B2527}"/>
              </a:ext>
            </a:extLst>
          </p:cNvPr>
          <p:cNvSpPr/>
          <p:nvPr/>
        </p:nvSpPr>
        <p:spPr>
          <a:xfrm>
            <a:off x="494693" y="3050608"/>
            <a:ext cx="3478859" cy="24250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4" name="꺾인 연결선[E] 23">
            <a:extLst>
              <a:ext uri="{FF2B5EF4-FFF2-40B4-BE49-F238E27FC236}">
                <a16:creationId xmlns:a16="http://schemas.microsoft.com/office/drawing/2014/main" id="{011F630A-33C0-4271-A22B-D951080FBE90}"/>
              </a:ext>
            </a:extLst>
          </p:cNvPr>
          <p:cNvCxnSpPr>
            <a:cxnSpLocks/>
            <a:stCxn id="22" idx="3"/>
            <a:endCxn id="10" idx="1"/>
          </p:cNvCxnSpPr>
          <p:nvPr/>
        </p:nvCxnSpPr>
        <p:spPr>
          <a:xfrm>
            <a:off x="3973552" y="3171861"/>
            <a:ext cx="890565" cy="1766325"/>
          </a:xfrm>
          <a:prstGeom prst="bentConnector3">
            <a:avLst>
              <a:gd name="adj1" fmla="val 5068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03A445A-DCD8-06A3-B942-87BB2A15E73A}"/>
              </a:ext>
            </a:extLst>
          </p:cNvPr>
          <p:cNvSpPr/>
          <p:nvPr/>
        </p:nvSpPr>
        <p:spPr>
          <a:xfrm>
            <a:off x="494693" y="3598427"/>
            <a:ext cx="3478859" cy="24250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29" name="꺾인 연결선[E] 28">
            <a:extLst>
              <a:ext uri="{FF2B5EF4-FFF2-40B4-BE49-F238E27FC236}">
                <a16:creationId xmlns:a16="http://schemas.microsoft.com/office/drawing/2014/main" id="{C84EA3AD-EE60-2172-4D22-1A300A1E25D5}"/>
              </a:ext>
            </a:extLst>
          </p:cNvPr>
          <p:cNvCxnSpPr>
            <a:cxnSpLocks/>
            <a:stCxn id="28" idx="3"/>
            <a:endCxn id="11" idx="1"/>
          </p:cNvCxnSpPr>
          <p:nvPr/>
        </p:nvCxnSpPr>
        <p:spPr>
          <a:xfrm>
            <a:off x="3973552" y="3719680"/>
            <a:ext cx="890565" cy="2409300"/>
          </a:xfrm>
          <a:prstGeom prst="bentConnector3">
            <a:avLst>
              <a:gd name="adj1" fmla="val 35041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329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740046-3F13-6FF9-CBD8-12527923C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9276E15-331E-2EA9-B676-560E10008F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12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C27DE781-CBBF-8508-B8C7-9610666474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0B73A3B0-5E2C-8379-BC8E-5ACEE71F2E52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B529071-F838-8838-4E2E-E179AFDC21A1}"/>
              </a:ext>
            </a:extLst>
          </p:cNvPr>
          <p:cNvSpPr/>
          <p:nvPr/>
        </p:nvSpPr>
        <p:spPr>
          <a:xfrm>
            <a:off x="3649443" y="2693216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CreateCopinoFacade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79D1589-2FF5-7565-66C6-63C8083DE6EE}"/>
              </a:ext>
            </a:extLst>
          </p:cNvPr>
          <p:cNvSpPr/>
          <p:nvPr/>
        </p:nvSpPr>
        <p:spPr>
          <a:xfrm>
            <a:off x="3649443" y="2955114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GateInFacade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2C0E4CA7-F0B6-2D6B-AEA1-879D058918C9}"/>
              </a:ext>
            </a:extLst>
          </p:cNvPr>
          <p:cNvSpPr/>
          <p:nvPr/>
        </p:nvSpPr>
        <p:spPr>
          <a:xfrm>
            <a:off x="3649443" y="3217012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GateOutFacade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F1C9B1-EE6B-E5AF-30AB-F35025335C11}"/>
              </a:ext>
            </a:extLst>
          </p:cNvPr>
          <p:cNvSpPr txBox="1"/>
          <p:nvPr/>
        </p:nvSpPr>
        <p:spPr>
          <a:xfrm>
            <a:off x="5684516" y="2847680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…</a:t>
            </a:r>
            <a:endParaRPr kumimoji="1" lang="ko-Kore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6FB77672-2815-7783-6C13-A51700140C9C}"/>
              </a:ext>
            </a:extLst>
          </p:cNvPr>
          <p:cNvGrpSpPr/>
          <p:nvPr/>
        </p:nvGrpSpPr>
        <p:grpSpPr>
          <a:xfrm>
            <a:off x="366042" y="4075685"/>
            <a:ext cx="2018736" cy="631722"/>
            <a:chOff x="2212391" y="3770235"/>
            <a:chExt cx="2018736" cy="631722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C56103F2-C43F-9AA2-C63E-21CFA2261E13}"/>
                </a:ext>
              </a:extLst>
            </p:cNvPr>
            <p:cNvSpPr/>
            <p:nvPr/>
          </p:nvSpPr>
          <p:spPr>
            <a:xfrm>
              <a:off x="2212391" y="3770235"/>
              <a:ext cx="2018736" cy="29824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&lt;&lt;interface&gt;&gt;</a:t>
              </a:r>
            </a:p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CopinoService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31BE6949-FB58-F691-44BB-BE5BFF1F0F04}"/>
                </a:ext>
              </a:extLst>
            </p:cNvPr>
            <p:cNvSpPr/>
            <p:nvPr/>
          </p:nvSpPr>
          <p:spPr>
            <a:xfrm>
              <a:off x="2212391" y="4066118"/>
              <a:ext cx="2018736" cy="14865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BE5EEC7-B3E5-DFB9-A95D-324FC08F2E0F}"/>
                </a:ext>
              </a:extLst>
            </p:cNvPr>
            <p:cNvSpPr/>
            <p:nvPr/>
          </p:nvSpPr>
          <p:spPr>
            <a:xfrm>
              <a:off x="2212391" y="4213739"/>
              <a:ext cx="2018736" cy="18821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Copino</a:t>
              </a:r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ko-KR" altLang="en-US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검증 관련 서비스 로직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CD083812-2EF0-76A2-C1DA-147377A3F9D7}"/>
              </a:ext>
            </a:extLst>
          </p:cNvPr>
          <p:cNvGrpSpPr/>
          <p:nvPr/>
        </p:nvGrpSpPr>
        <p:grpSpPr>
          <a:xfrm>
            <a:off x="2520595" y="4075685"/>
            <a:ext cx="2018736" cy="631722"/>
            <a:chOff x="2212391" y="3770235"/>
            <a:chExt cx="2018736" cy="631722"/>
          </a:xfrm>
        </p:grpSpPr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AB3831CD-2048-A817-FBE1-05CF7DB8B425}"/>
                </a:ext>
              </a:extLst>
            </p:cNvPr>
            <p:cNvSpPr/>
            <p:nvPr/>
          </p:nvSpPr>
          <p:spPr>
            <a:xfrm>
              <a:off x="2212391" y="3770235"/>
              <a:ext cx="2018736" cy="29824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&lt;&lt;interface&gt;&gt;</a:t>
              </a:r>
            </a:p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GroupOrderService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33FAA8E1-52E7-7C68-2074-68D2F8A02569}"/>
                </a:ext>
              </a:extLst>
            </p:cNvPr>
            <p:cNvSpPr/>
            <p:nvPr/>
          </p:nvSpPr>
          <p:spPr>
            <a:xfrm>
              <a:off x="2212391" y="4066118"/>
              <a:ext cx="2018736" cy="14865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744C0130-902A-98B3-3EB8-56D1FE5BD5BC}"/>
                </a:ext>
              </a:extLst>
            </p:cNvPr>
            <p:cNvSpPr/>
            <p:nvPr/>
          </p:nvSpPr>
          <p:spPr>
            <a:xfrm>
              <a:off x="2212391" y="4213739"/>
              <a:ext cx="2018736" cy="18821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ko-KR" altLang="en-US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그룹오더</a:t>
              </a:r>
              <a:r>
                <a:rPr kumimoji="1" lang="ko-KR" altLang="en-US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처리 관련 서비스 로직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C06BCA4D-A040-9098-FD6F-3D8811DEF5D2}"/>
              </a:ext>
            </a:extLst>
          </p:cNvPr>
          <p:cNvGrpSpPr/>
          <p:nvPr/>
        </p:nvGrpSpPr>
        <p:grpSpPr>
          <a:xfrm>
            <a:off x="4675148" y="4075685"/>
            <a:ext cx="2018736" cy="631722"/>
            <a:chOff x="2212391" y="3770235"/>
            <a:chExt cx="2018736" cy="631722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AF9D33B1-E952-5759-FD21-3A4B2F97B84A}"/>
                </a:ext>
              </a:extLst>
            </p:cNvPr>
            <p:cNvSpPr/>
            <p:nvPr/>
          </p:nvSpPr>
          <p:spPr>
            <a:xfrm>
              <a:off x="2212391" y="3770235"/>
              <a:ext cx="2018736" cy="29824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&lt;&lt;interface&gt;&gt;</a:t>
              </a:r>
            </a:p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TransOrderService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465F0097-39B1-0517-C102-7B9AF03FE7E9}"/>
                </a:ext>
              </a:extLst>
            </p:cNvPr>
            <p:cNvSpPr/>
            <p:nvPr/>
          </p:nvSpPr>
          <p:spPr>
            <a:xfrm>
              <a:off x="2212391" y="4066118"/>
              <a:ext cx="2018736" cy="14865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A0DDC2C4-C243-22B7-28D1-597E2C8961A2}"/>
                </a:ext>
              </a:extLst>
            </p:cNvPr>
            <p:cNvSpPr/>
            <p:nvPr/>
          </p:nvSpPr>
          <p:spPr>
            <a:xfrm>
              <a:off x="2212391" y="4213739"/>
              <a:ext cx="2018736" cy="18821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ko-KR" altLang="en-US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운송오더</a:t>
              </a:r>
              <a:r>
                <a:rPr kumimoji="1" lang="ko-KR" altLang="en-US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처리 관련 서비스 로직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0A121ED9-A8AC-667F-CC2C-BAF1E8F41E98}"/>
              </a:ext>
            </a:extLst>
          </p:cNvPr>
          <p:cNvGrpSpPr/>
          <p:nvPr/>
        </p:nvGrpSpPr>
        <p:grpSpPr>
          <a:xfrm>
            <a:off x="6829701" y="4075685"/>
            <a:ext cx="2018736" cy="631722"/>
            <a:chOff x="2212391" y="3770235"/>
            <a:chExt cx="2018736" cy="631722"/>
          </a:xfrm>
        </p:grpSpPr>
        <p:sp>
          <p:nvSpPr>
            <p:cNvPr id="26" name="직사각형 25">
              <a:extLst>
                <a:ext uri="{FF2B5EF4-FFF2-40B4-BE49-F238E27FC236}">
                  <a16:creationId xmlns:a16="http://schemas.microsoft.com/office/drawing/2014/main" id="{2A34EC15-2138-A807-1C9B-EEE2B43C6B1F}"/>
                </a:ext>
              </a:extLst>
            </p:cNvPr>
            <p:cNvSpPr/>
            <p:nvPr/>
          </p:nvSpPr>
          <p:spPr>
            <a:xfrm>
              <a:off x="2212391" y="3770235"/>
              <a:ext cx="2018736" cy="29824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&lt;&lt;interface&gt;&gt;</a:t>
              </a:r>
            </a:p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StatusManagementService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DEBC2C8D-B029-DAE8-74DC-EB7C0F59EDAF}"/>
                </a:ext>
              </a:extLst>
            </p:cNvPr>
            <p:cNvSpPr/>
            <p:nvPr/>
          </p:nvSpPr>
          <p:spPr>
            <a:xfrm>
              <a:off x="2212391" y="4066118"/>
              <a:ext cx="2018736" cy="14865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C125C15F-6BFB-1177-45E8-33F61DAD131D}"/>
                </a:ext>
              </a:extLst>
            </p:cNvPr>
            <p:cNvSpPr/>
            <p:nvPr/>
          </p:nvSpPr>
          <p:spPr>
            <a:xfrm>
              <a:off x="2212391" y="4213739"/>
              <a:ext cx="2018736" cy="18821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ko-KR" altLang="en-US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운송 데이터 상태 관련 서비스 로직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50" name="그룹 49">
            <a:extLst>
              <a:ext uri="{FF2B5EF4-FFF2-40B4-BE49-F238E27FC236}">
                <a16:creationId xmlns:a16="http://schemas.microsoft.com/office/drawing/2014/main" id="{F1585AFC-5C11-514C-7611-3805A4B59C22}"/>
              </a:ext>
            </a:extLst>
          </p:cNvPr>
          <p:cNvGrpSpPr/>
          <p:nvPr/>
        </p:nvGrpSpPr>
        <p:grpSpPr>
          <a:xfrm>
            <a:off x="2520595" y="5372486"/>
            <a:ext cx="2018736" cy="958151"/>
            <a:chOff x="2212391" y="3734099"/>
            <a:chExt cx="2018736" cy="958151"/>
          </a:xfrm>
        </p:grpSpPr>
        <p:sp>
          <p:nvSpPr>
            <p:cNvPr id="51" name="직사각형 50">
              <a:extLst>
                <a:ext uri="{FF2B5EF4-FFF2-40B4-BE49-F238E27FC236}">
                  <a16:creationId xmlns:a16="http://schemas.microsoft.com/office/drawing/2014/main" id="{58956EEF-C4DD-9AFE-8675-BC7682CC5F4E}"/>
                </a:ext>
              </a:extLst>
            </p:cNvPr>
            <p:cNvSpPr/>
            <p:nvPr/>
          </p:nvSpPr>
          <p:spPr>
            <a:xfrm>
              <a:off x="2212391" y="3734099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</a:t>
              </a:r>
              <a:r>
                <a:rPr kumimoji="1" lang="en-US" altLang="ko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roupOrder</a:t>
              </a:r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ServiceImpl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18" name="직사각형 1417">
              <a:extLst>
                <a:ext uri="{FF2B5EF4-FFF2-40B4-BE49-F238E27FC236}">
                  <a16:creationId xmlns:a16="http://schemas.microsoft.com/office/drawing/2014/main" id="{7C336759-EAA7-2641-2EAE-36053634EA78}"/>
                </a:ext>
              </a:extLst>
            </p:cNvPr>
            <p:cNvSpPr/>
            <p:nvPr/>
          </p:nvSpPr>
          <p:spPr>
            <a:xfrm>
              <a:off x="2212391" y="3946359"/>
              <a:ext cx="2018736" cy="4060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의존 서비스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..</a:t>
              </a:r>
            </a:p>
          </p:txBody>
        </p:sp>
        <p:sp>
          <p:nvSpPr>
            <p:cNvPr id="1419" name="직사각형 1418">
              <a:extLst>
                <a:ext uri="{FF2B5EF4-FFF2-40B4-BE49-F238E27FC236}">
                  <a16:creationId xmlns:a16="http://schemas.microsoft.com/office/drawing/2014/main" id="{CDA0B919-89AA-A4DD-5EB5-0E47E4829495}"/>
                </a:ext>
              </a:extLst>
            </p:cNvPr>
            <p:cNvSpPr/>
            <p:nvPr/>
          </p:nvSpPr>
          <p:spPr>
            <a:xfrm>
              <a:off x="2212391" y="4352365"/>
              <a:ext cx="2018736" cy="3398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인터페이스 로직 </a:t>
              </a:r>
              <a:r>
                <a:rPr kumimoji="1" lang="ko-KR" altLang="en-US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구현부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내부 데이터 정제 관련 로직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1420" name="그룹 1419">
            <a:extLst>
              <a:ext uri="{FF2B5EF4-FFF2-40B4-BE49-F238E27FC236}">
                <a16:creationId xmlns:a16="http://schemas.microsoft.com/office/drawing/2014/main" id="{5CE6D3B7-DC57-B3E8-E02F-8E3109212C68}"/>
              </a:ext>
            </a:extLst>
          </p:cNvPr>
          <p:cNvGrpSpPr/>
          <p:nvPr/>
        </p:nvGrpSpPr>
        <p:grpSpPr>
          <a:xfrm>
            <a:off x="366042" y="5372486"/>
            <a:ext cx="2018736" cy="958151"/>
            <a:chOff x="2212391" y="3734099"/>
            <a:chExt cx="2018736" cy="958151"/>
          </a:xfrm>
        </p:grpSpPr>
        <p:sp>
          <p:nvSpPr>
            <p:cNvPr id="1421" name="직사각형 1420">
              <a:extLst>
                <a:ext uri="{FF2B5EF4-FFF2-40B4-BE49-F238E27FC236}">
                  <a16:creationId xmlns:a16="http://schemas.microsoft.com/office/drawing/2014/main" id="{87C5AA3C-44A6-8211-66C0-180F7BC191CA}"/>
                </a:ext>
              </a:extLst>
            </p:cNvPr>
            <p:cNvSpPr/>
            <p:nvPr/>
          </p:nvSpPr>
          <p:spPr>
            <a:xfrm>
              <a:off x="2212391" y="3734099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CopinoServiceImpl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23" name="직사각형 1422">
              <a:extLst>
                <a:ext uri="{FF2B5EF4-FFF2-40B4-BE49-F238E27FC236}">
                  <a16:creationId xmlns:a16="http://schemas.microsoft.com/office/drawing/2014/main" id="{71281B55-7484-DDBC-EB31-3E40BA80FE22}"/>
                </a:ext>
              </a:extLst>
            </p:cNvPr>
            <p:cNvSpPr/>
            <p:nvPr/>
          </p:nvSpPr>
          <p:spPr>
            <a:xfrm>
              <a:off x="2212391" y="3946359"/>
              <a:ext cx="2018736" cy="4060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의존 서비스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..</a:t>
              </a:r>
            </a:p>
          </p:txBody>
        </p:sp>
        <p:sp>
          <p:nvSpPr>
            <p:cNvPr id="1424" name="직사각형 1423">
              <a:extLst>
                <a:ext uri="{FF2B5EF4-FFF2-40B4-BE49-F238E27FC236}">
                  <a16:creationId xmlns:a16="http://schemas.microsoft.com/office/drawing/2014/main" id="{86E38E9C-9696-207B-3D41-53A8329DE279}"/>
                </a:ext>
              </a:extLst>
            </p:cNvPr>
            <p:cNvSpPr/>
            <p:nvPr/>
          </p:nvSpPr>
          <p:spPr>
            <a:xfrm>
              <a:off x="2212391" y="4352365"/>
              <a:ext cx="2018736" cy="3398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인터페이스 로직 </a:t>
              </a:r>
              <a:r>
                <a:rPr kumimoji="1" lang="ko-KR" altLang="en-US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구현부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내부 데이터 정제 관련 로직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1430" name="그룹 1429">
            <a:extLst>
              <a:ext uri="{FF2B5EF4-FFF2-40B4-BE49-F238E27FC236}">
                <a16:creationId xmlns:a16="http://schemas.microsoft.com/office/drawing/2014/main" id="{8235D97E-CA85-AA14-AF86-2050688DD5FF}"/>
              </a:ext>
            </a:extLst>
          </p:cNvPr>
          <p:cNvGrpSpPr/>
          <p:nvPr/>
        </p:nvGrpSpPr>
        <p:grpSpPr>
          <a:xfrm>
            <a:off x="4675148" y="5372486"/>
            <a:ext cx="2018736" cy="958151"/>
            <a:chOff x="2212391" y="3734099"/>
            <a:chExt cx="2018736" cy="958151"/>
          </a:xfrm>
        </p:grpSpPr>
        <p:sp>
          <p:nvSpPr>
            <p:cNvPr id="1431" name="직사각형 1430">
              <a:extLst>
                <a:ext uri="{FF2B5EF4-FFF2-40B4-BE49-F238E27FC236}">
                  <a16:creationId xmlns:a16="http://schemas.microsoft.com/office/drawing/2014/main" id="{FB7FC23E-1593-CEA3-E8C7-0120A72DE294}"/>
                </a:ext>
              </a:extLst>
            </p:cNvPr>
            <p:cNvSpPr/>
            <p:nvPr/>
          </p:nvSpPr>
          <p:spPr>
            <a:xfrm>
              <a:off x="2212391" y="3734099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TransOrderServiceImpl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32" name="직사각형 1431">
              <a:extLst>
                <a:ext uri="{FF2B5EF4-FFF2-40B4-BE49-F238E27FC236}">
                  <a16:creationId xmlns:a16="http://schemas.microsoft.com/office/drawing/2014/main" id="{96674F27-4A47-05B5-8CDA-6E63444D1E9B}"/>
                </a:ext>
              </a:extLst>
            </p:cNvPr>
            <p:cNvSpPr/>
            <p:nvPr/>
          </p:nvSpPr>
          <p:spPr>
            <a:xfrm>
              <a:off x="2212391" y="3946359"/>
              <a:ext cx="2018736" cy="4060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의존 서비스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..</a:t>
              </a:r>
            </a:p>
          </p:txBody>
        </p:sp>
        <p:sp>
          <p:nvSpPr>
            <p:cNvPr id="1434" name="직사각형 1433">
              <a:extLst>
                <a:ext uri="{FF2B5EF4-FFF2-40B4-BE49-F238E27FC236}">
                  <a16:creationId xmlns:a16="http://schemas.microsoft.com/office/drawing/2014/main" id="{9F5F5D99-D0B5-33A0-36EF-4FFC7BEE9796}"/>
                </a:ext>
              </a:extLst>
            </p:cNvPr>
            <p:cNvSpPr/>
            <p:nvPr/>
          </p:nvSpPr>
          <p:spPr>
            <a:xfrm>
              <a:off x="2212391" y="4352365"/>
              <a:ext cx="2018736" cy="3398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인터페이스 로직 </a:t>
              </a:r>
              <a:r>
                <a:rPr kumimoji="1" lang="ko-KR" altLang="en-US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구현부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내부 데이터 정제 관련 로직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1435" name="그룹 1434">
            <a:extLst>
              <a:ext uri="{FF2B5EF4-FFF2-40B4-BE49-F238E27FC236}">
                <a16:creationId xmlns:a16="http://schemas.microsoft.com/office/drawing/2014/main" id="{28924CFD-1112-4896-F7BF-6911CA856B27}"/>
              </a:ext>
            </a:extLst>
          </p:cNvPr>
          <p:cNvGrpSpPr/>
          <p:nvPr/>
        </p:nvGrpSpPr>
        <p:grpSpPr>
          <a:xfrm>
            <a:off x="6829701" y="5372486"/>
            <a:ext cx="2018736" cy="958151"/>
            <a:chOff x="2212391" y="3734099"/>
            <a:chExt cx="2018736" cy="958151"/>
          </a:xfrm>
        </p:grpSpPr>
        <p:sp>
          <p:nvSpPr>
            <p:cNvPr id="1439" name="직사각형 1438">
              <a:extLst>
                <a:ext uri="{FF2B5EF4-FFF2-40B4-BE49-F238E27FC236}">
                  <a16:creationId xmlns:a16="http://schemas.microsoft.com/office/drawing/2014/main" id="{B444E18E-FC78-064C-DA55-CF9F3B0B6A5E}"/>
                </a:ext>
              </a:extLst>
            </p:cNvPr>
            <p:cNvSpPr/>
            <p:nvPr/>
          </p:nvSpPr>
          <p:spPr>
            <a:xfrm>
              <a:off x="2212391" y="3734099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StatusManagementServiceImpl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40" name="직사각형 1439">
              <a:extLst>
                <a:ext uri="{FF2B5EF4-FFF2-40B4-BE49-F238E27FC236}">
                  <a16:creationId xmlns:a16="http://schemas.microsoft.com/office/drawing/2014/main" id="{3540C6F1-E823-E718-598F-8867C4796254}"/>
                </a:ext>
              </a:extLst>
            </p:cNvPr>
            <p:cNvSpPr/>
            <p:nvPr/>
          </p:nvSpPr>
          <p:spPr>
            <a:xfrm>
              <a:off x="2212391" y="3946359"/>
              <a:ext cx="2018736" cy="4060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의존 서비스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..</a:t>
              </a:r>
            </a:p>
          </p:txBody>
        </p:sp>
        <p:sp>
          <p:nvSpPr>
            <p:cNvPr id="1441" name="직사각형 1440">
              <a:extLst>
                <a:ext uri="{FF2B5EF4-FFF2-40B4-BE49-F238E27FC236}">
                  <a16:creationId xmlns:a16="http://schemas.microsoft.com/office/drawing/2014/main" id="{C66EAAEA-9272-48D7-6147-339D67BCFB7F}"/>
                </a:ext>
              </a:extLst>
            </p:cNvPr>
            <p:cNvSpPr/>
            <p:nvPr/>
          </p:nvSpPr>
          <p:spPr>
            <a:xfrm>
              <a:off x="2212391" y="4352365"/>
              <a:ext cx="2018736" cy="3398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인터페이스 로직 </a:t>
              </a:r>
              <a:r>
                <a:rPr kumimoji="1" lang="ko-KR" altLang="en-US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구현부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내부 데이터 정제 관련 로직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cxnSp>
        <p:nvCxnSpPr>
          <p:cNvPr id="1445" name="꺾인 연결선[E] 1444">
            <a:extLst>
              <a:ext uri="{FF2B5EF4-FFF2-40B4-BE49-F238E27FC236}">
                <a16:creationId xmlns:a16="http://schemas.microsoft.com/office/drawing/2014/main" id="{0B236344-156A-64FD-CC19-A1095A65D25C}"/>
              </a:ext>
            </a:extLst>
          </p:cNvPr>
          <p:cNvCxnSpPr>
            <a:cxnSpLocks/>
            <a:stCxn id="8" idx="0"/>
            <a:endCxn id="26" idx="0"/>
          </p:cNvCxnSpPr>
          <p:nvPr/>
        </p:nvCxnSpPr>
        <p:spPr>
          <a:xfrm rot="5400000" flipH="1" flipV="1">
            <a:off x="4607239" y="843856"/>
            <a:ext cx="12700" cy="6463659"/>
          </a:xfrm>
          <a:prstGeom prst="bentConnector3">
            <a:avLst>
              <a:gd name="adj1" fmla="val 1800000"/>
            </a:avLst>
          </a:prstGeom>
          <a:ln w="19050">
            <a:solidFill>
              <a:schemeClr val="tx1"/>
            </a:solidFill>
            <a:prstDash val="solid"/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0" name="직선 화살표 연결선 1449">
            <a:extLst>
              <a:ext uri="{FF2B5EF4-FFF2-40B4-BE49-F238E27FC236}">
                <a16:creationId xmlns:a16="http://schemas.microsoft.com/office/drawing/2014/main" id="{D0DA8F6F-D341-F5D3-ED6B-256DBEA213B2}"/>
              </a:ext>
            </a:extLst>
          </p:cNvPr>
          <p:cNvCxnSpPr>
            <a:cxnSpLocks/>
          </p:cNvCxnSpPr>
          <p:nvPr/>
        </p:nvCxnSpPr>
        <p:spPr>
          <a:xfrm>
            <a:off x="4694950" y="3429271"/>
            <a:ext cx="0" cy="418484"/>
          </a:xfrm>
          <a:prstGeom prst="straightConnector1">
            <a:avLst/>
          </a:prstGeom>
          <a:ln w="19050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3" name="모서리가 둥근 직사각형 108">
            <a:extLst>
              <a:ext uri="{FF2B5EF4-FFF2-40B4-BE49-F238E27FC236}">
                <a16:creationId xmlns:a16="http://schemas.microsoft.com/office/drawing/2014/main" id="{D062751F-3F87-4587-A916-68341302BC9D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2.2 Service Layer 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구조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1454" name="모서리가 둥근 직사각형 1453">
            <a:extLst>
              <a:ext uri="{FF2B5EF4-FFF2-40B4-BE49-F238E27FC236}">
                <a16:creationId xmlns:a16="http://schemas.microsoft.com/office/drawing/2014/main" id="{6BD8819C-5C40-355B-A36D-55224BE16D1B}"/>
              </a:ext>
            </a:extLst>
          </p:cNvPr>
          <p:cNvSpPr/>
          <p:nvPr/>
        </p:nvSpPr>
        <p:spPr bwMode="auto">
          <a:xfrm>
            <a:off x="444398" y="1468696"/>
            <a:ext cx="8200084" cy="1115127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전략 클래스는 각 이벤트에 대응하는 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Facade</a:t>
            </a:r>
            <a:r>
              <a:rPr lang="ko-KR" altLang="en-US" sz="1200" dirty="0" err="1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호출하여 처리</a:t>
            </a:r>
            <a:endParaRPr lang="en-US" altLang="ko-KR" sz="1200" dirty="0">
              <a:solidFill>
                <a:srgbClr val="0432FF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Facade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는 전략 클래스에서 호출되는 비즈니스 흐름의 진입점으로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복수의 서비스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-US" altLang="ko-KR" sz="1200" dirty="0" err="1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Copino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 Status, </a:t>
            </a:r>
            <a:r>
              <a:rPr lang="en-US" altLang="ko-KR" sz="1200" dirty="0" err="1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TransOrder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등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r>
              <a:rPr lang="ko-KR" altLang="en-US" sz="1200" dirty="0" err="1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조합하여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이벤트 처리 흐름을 캡슐화</a:t>
            </a:r>
            <a:endParaRPr lang="en-US" altLang="ko-KR" sz="1200" dirty="0">
              <a:solidFill>
                <a:srgbClr val="0432FF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전략 클래스는 단일 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process() 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호출만으로 복잡한 처리 흐름을 위임할 수 있고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서비스 간의 결합도를 낮추고 유지보수성과 테스트 용이성을 확보</a:t>
            </a:r>
            <a:endParaRPr lang="en-US" altLang="ko-KR" sz="1200" dirty="0">
              <a:solidFill>
                <a:srgbClr val="0432FF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grpSp>
        <p:nvGrpSpPr>
          <p:cNvPr id="1460" name="그룹 1459">
            <a:extLst>
              <a:ext uri="{FF2B5EF4-FFF2-40B4-BE49-F238E27FC236}">
                <a16:creationId xmlns:a16="http://schemas.microsoft.com/office/drawing/2014/main" id="{0757833C-3787-F8B1-9A0F-C0ECEB72D78B}"/>
              </a:ext>
            </a:extLst>
          </p:cNvPr>
          <p:cNvGrpSpPr/>
          <p:nvPr/>
        </p:nvGrpSpPr>
        <p:grpSpPr>
          <a:xfrm>
            <a:off x="884144" y="2670047"/>
            <a:ext cx="2018737" cy="782392"/>
            <a:chOff x="2212391" y="3856221"/>
            <a:chExt cx="2018736" cy="782392"/>
          </a:xfrm>
        </p:grpSpPr>
        <p:sp>
          <p:nvSpPr>
            <p:cNvPr id="1461" name="직사각형 1460">
              <a:extLst>
                <a:ext uri="{FF2B5EF4-FFF2-40B4-BE49-F238E27FC236}">
                  <a16:creationId xmlns:a16="http://schemas.microsoft.com/office/drawing/2014/main" id="{929457E8-0E94-04A4-4EFE-EA092C43F0C4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OOOO 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64" name="직사각형 1463">
              <a:extLst>
                <a:ext uri="{FF2B5EF4-FFF2-40B4-BE49-F238E27FC236}">
                  <a16:creationId xmlns:a16="http://schemas.microsoft.com/office/drawing/2014/main" id="{DBDEA28B-22EC-6FF0-92F5-708522469A24}"/>
                </a:ext>
              </a:extLst>
            </p:cNvPr>
            <p:cNvSpPr/>
            <p:nvPr/>
          </p:nvSpPr>
          <p:spPr>
            <a:xfrm>
              <a:off x="2212391" y="4066117"/>
              <a:ext cx="2018736" cy="28624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OOOO Facade OOOO Facade</a:t>
              </a:r>
            </a:p>
          </p:txBody>
        </p:sp>
        <p:sp>
          <p:nvSpPr>
            <p:cNvPr id="1467" name="직사각형 1466">
              <a:extLst>
                <a:ext uri="{FF2B5EF4-FFF2-40B4-BE49-F238E27FC236}">
                  <a16:creationId xmlns:a16="http://schemas.microsoft.com/office/drawing/2014/main" id="{F901CD35-0A76-AFD3-3E35-863C34CF8759}"/>
                </a:ext>
              </a:extLst>
            </p:cNvPr>
            <p:cNvSpPr/>
            <p:nvPr/>
          </p:nvSpPr>
          <p:spPr>
            <a:xfrm>
              <a:off x="2212391" y="4352365"/>
              <a:ext cx="2018736" cy="2862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process(message) : void</a:t>
              </a:r>
            </a:p>
          </p:txBody>
        </p:sp>
      </p:grpSp>
      <p:cxnSp>
        <p:nvCxnSpPr>
          <p:cNvPr id="1470" name="직선 화살표 연결선 1469">
            <a:extLst>
              <a:ext uri="{FF2B5EF4-FFF2-40B4-BE49-F238E27FC236}">
                <a16:creationId xmlns:a16="http://schemas.microsoft.com/office/drawing/2014/main" id="{188B75BE-1047-F4F3-ABC9-7DD9EEC9708B}"/>
              </a:ext>
            </a:extLst>
          </p:cNvPr>
          <p:cNvCxnSpPr>
            <a:cxnSpLocks/>
            <a:stCxn id="1464" idx="3"/>
          </p:cNvCxnSpPr>
          <p:nvPr/>
        </p:nvCxnSpPr>
        <p:spPr>
          <a:xfrm>
            <a:off x="2902881" y="3023067"/>
            <a:ext cx="696846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4" name="TextBox 1473">
            <a:extLst>
              <a:ext uri="{FF2B5EF4-FFF2-40B4-BE49-F238E27FC236}">
                <a16:creationId xmlns:a16="http://schemas.microsoft.com/office/drawing/2014/main" id="{BEDBF46A-0CC0-5778-501E-F572EE82B37D}"/>
              </a:ext>
            </a:extLst>
          </p:cNvPr>
          <p:cNvSpPr txBox="1"/>
          <p:nvPr/>
        </p:nvSpPr>
        <p:spPr>
          <a:xfrm>
            <a:off x="2790746" y="2875717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호출</a:t>
            </a:r>
          </a:p>
        </p:txBody>
      </p:sp>
      <p:cxnSp>
        <p:nvCxnSpPr>
          <p:cNvPr id="1476" name="직선 화살표 연결선 1475">
            <a:extLst>
              <a:ext uri="{FF2B5EF4-FFF2-40B4-BE49-F238E27FC236}">
                <a16:creationId xmlns:a16="http://schemas.microsoft.com/office/drawing/2014/main" id="{223287B8-CDF5-1797-83A1-E85F801257C5}"/>
              </a:ext>
            </a:extLst>
          </p:cNvPr>
          <p:cNvCxnSpPr>
            <a:cxnSpLocks/>
            <a:stCxn id="1421" idx="0"/>
            <a:endCxn id="10" idx="2"/>
          </p:cNvCxnSpPr>
          <p:nvPr/>
        </p:nvCxnSpPr>
        <p:spPr>
          <a:xfrm flipV="1">
            <a:off x="1375410" y="4707407"/>
            <a:ext cx="0" cy="665079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9" name="직선 화살표 연결선 1478">
            <a:extLst>
              <a:ext uri="{FF2B5EF4-FFF2-40B4-BE49-F238E27FC236}">
                <a16:creationId xmlns:a16="http://schemas.microsoft.com/office/drawing/2014/main" id="{1DC72577-A52C-F002-AD4B-3EC24A9E152E}"/>
              </a:ext>
            </a:extLst>
          </p:cNvPr>
          <p:cNvCxnSpPr>
            <a:cxnSpLocks/>
            <a:stCxn id="51" idx="0"/>
            <a:endCxn id="15" idx="2"/>
          </p:cNvCxnSpPr>
          <p:nvPr/>
        </p:nvCxnSpPr>
        <p:spPr>
          <a:xfrm flipV="1">
            <a:off x="3529963" y="4707407"/>
            <a:ext cx="0" cy="665079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2" name="직선 화살표 연결선 1481">
            <a:extLst>
              <a:ext uri="{FF2B5EF4-FFF2-40B4-BE49-F238E27FC236}">
                <a16:creationId xmlns:a16="http://schemas.microsoft.com/office/drawing/2014/main" id="{05720107-3477-5607-DBFD-E6C00D3C2D49}"/>
              </a:ext>
            </a:extLst>
          </p:cNvPr>
          <p:cNvCxnSpPr>
            <a:cxnSpLocks/>
            <a:stCxn id="1431" idx="0"/>
            <a:endCxn id="23" idx="2"/>
          </p:cNvCxnSpPr>
          <p:nvPr/>
        </p:nvCxnSpPr>
        <p:spPr>
          <a:xfrm flipV="1">
            <a:off x="5684516" y="4707407"/>
            <a:ext cx="0" cy="665079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5" name="직선 화살표 연결선 1484">
            <a:extLst>
              <a:ext uri="{FF2B5EF4-FFF2-40B4-BE49-F238E27FC236}">
                <a16:creationId xmlns:a16="http://schemas.microsoft.com/office/drawing/2014/main" id="{AC24C8A4-DDD8-4591-AFB4-609EEC1EF99F}"/>
              </a:ext>
            </a:extLst>
          </p:cNvPr>
          <p:cNvCxnSpPr>
            <a:cxnSpLocks/>
            <a:stCxn id="1439" idx="0"/>
            <a:endCxn id="36" idx="2"/>
          </p:cNvCxnSpPr>
          <p:nvPr/>
        </p:nvCxnSpPr>
        <p:spPr>
          <a:xfrm flipV="1">
            <a:off x="7839069" y="4707407"/>
            <a:ext cx="0" cy="665079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8" name="직선 화살표 연결선 1487">
            <a:extLst>
              <a:ext uri="{FF2B5EF4-FFF2-40B4-BE49-F238E27FC236}">
                <a16:creationId xmlns:a16="http://schemas.microsoft.com/office/drawing/2014/main" id="{E885642A-B7F8-A82F-19A2-5FC6887EFF84}"/>
              </a:ext>
            </a:extLst>
          </p:cNvPr>
          <p:cNvCxnSpPr>
            <a:cxnSpLocks/>
            <a:endCxn id="13" idx="0"/>
          </p:cNvCxnSpPr>
          <p:nvPr/>
        </p:nvCxnSpPr>
        <p:spPr>
          <a:xfrm>
            <a:off x="3529963" y="3847755"/>
            <a:ext cx="0" cy="22793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1" name="직선 화살표 연결선 1490">
            <a:extLst>
              <a:ext uri="{FF2B5EF4-FFF2-40B4-BE49-F238E27FC236}">
                <a16:creationId xmlns:a16="http://schemas.microsoft.com/office/drawing/2014/main" id="{F6BCDA9D-C258-5DBA-E479-C895C4E1C8B2}"/>
              </a:ext>
            </a:extLst>
          </p:cNvPr>
          <p:cNvCxnSpPr>
            <a:cxnSpLocks/>
          </p:cNvCxnSpPr>
          <p:nvPr/>
        </p:nvCxnSpPr>
        <p:spPr>
          <a:xfrm>
            <a:off x="5668179" y="3847755"/>
            <a:ext cx="0" cy="22793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325437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E82591-3689-1C8E-833D-43953E0B38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6F6449CC-EB5B-04D4-5A12-F0ADC3CE0A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13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605EF2E3-9BAD-D783-A72F-0B6E624A1F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C2985C07-E981-4E17-69C0-198D2568EE71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3830B55B-8617-BB3D-E6D3-40212202D050}"/>
              </a:ext>
            </a:extLst>
          </p:cNvPr>
          <p:cNvCxnSpPr>
            <a:cxnSpLocks/>
          </p:cNvCxnSpPr>
          <p:nvPr/>
        </p:nvCxnSpPr>
        <p:spPr>
          <a:xfrm flipH="1" flipV="1">
            <a:off x="11037673" y="5506065"/>
            <a:ext cx="45921" cy="279764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FF48DDDC-A0F5-1931-ED62-0DFC9ED4B8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85457" y="48756"/>
            <a:ext cx="9229457" cy="7061495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08D4E5A9-64C0-4896-3F50-61820FC9DBFB}"/>
              </a:ext>
            </a:extLst>
          </p:cNvPr>
          <p:cNvSpPr/>
          <p:nvPr/>
        </p:nvSpPr>
        <p:spPr>
          <a:xfrm>
            <a:off x="149087" y="853390"/>
            <a:ext cx="4422913" cy="591695"/>
          </a:xfrm>
          <a:prstGeom prst="rect">
            <a:avLst/>
          </a:prstGeom>
          <a:solidFill>
            <a:schemeClr val="accent3">
              <a:lumMod val="5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전체 구조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en-US" altLang="ko-KR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CreateCopino</a:t>
            </a:r>
            <a:r>
              <a:rPr kumimoji="1" lang="ko-KR" altLang="en-US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메서드 기준</a:t>
            </a:r>
            <a:r>
              <a:rPr kumimoji="1" lang="en-US" altLang="ko-KR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96038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ECF06-B23D-F721-2463-8BEAEECEE7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F287404D-58F0-A5E4-D4A3-53EED36E5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14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2BB305E9-FC52-8110-B3EE-B54C94E1332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4BB49CBC-3AB8-9FA7-B265-44367897CE05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53" name="모서리가 둥근 직사각형 108">
            <a:extLst>
              <a:ext uri="{FF2B5EF4-FFF2-40B4-BE49-F238E27FC236}">
                <a16:creationId xmlns:a16="http://schemas.microsoft.com/office/drawing/2014/main" id="{69FB806B-02BB-AABD-80D9-C994F5029A30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2.3. 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객체지향 설계 원칙 준수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D9D24E3A-F04A-25E1-02A1-88CC3AFA52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7993525"/>
              </p:ext>
            </p:extLst>
          </p:nvPr>
        </p:nvGraphicFramePr>
        <p:xfrm>
          <a:off x="171252" y="1824513"/>
          <a:ext cx="8726367" cy="208982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99290">
                  <a:extLst>
                    <a:ext uri="{9D8B030D-6E8A-4147-A177-3AD203B41FA5}">
                      <a16:colId xmlns:a16="http://schemas.microsoft.com/office/drawing/2014/main" val="3430560185"/>
                    </a:ext>
                  </a:extLst>
                </a:gridCol>
                <a:gridCol w="2118288">
                  <a:extLst>
                    <a:ext uri="{9D8B030D-6E8A-4147-A177-3AD203B41FA5}">
                      <a16:colId xmlns:a16="http://schemas.microsoft.com/office/drawing/2014/main" val="444065575"/>
                    </a:ext>
                  </a:extLst>
                </a:gridCol>
                <a:gridCol w="2908789">
                  <a:extLst>
                    <a:ext uri="{9D8B030D-6E8A-4147-A177-3AD203B41FA5}">
                      <a16:colId xmlns:a16="http://schemas.microsoft.com/office/drawing/2014/main" val="3114542543"/>
                    </a:ext>
                  </a:extLst>
                </a:gridCol>
              </a:tblGrid>
              <a:tr h="335669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설계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원칙</a:t>
                      </a: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적용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요소</a:t>
                      </a:r>
                      <a:endParaRPr lang="ko-Kore-KR" altLang="en-US" sz="12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적용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효과</a:t>
                      </a:r>
                      <a:endParaRPr lang="ko-Kore-KR" altLang="en-US" sz="12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1636255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단일 책임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(SRP, Single Responsibility Principle)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각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Strategy / Facade Class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역할을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분리함으로써 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유지보수성 증가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5628962"/>
                  </a:ext>
                </a:extLst>
              </a:tr>
              <a:tr h="372455"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개방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/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폐쇄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(OCP, Open/Closed Principle)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Strategy </a:t>
                      </a:r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추가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시 기존코드 수정할 필요가 없음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기능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확장에 유리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확장성 증가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8957186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리스코프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치환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(LSP, </a:t>
                      </a:r>
                      <a:r>
                        <a:rPr lang="en-US" altLang="ko-KR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Liskov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Substitution Principle)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TssInvokeStrategy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인터페이스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모든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전략은 대체 가능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구현체 직접 호출해도 무방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7265752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인터페이스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분리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(ISP, Interface Segregation Principle)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Strategy / Service 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인터페이스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불필요한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의존성 제거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역할과 책임이 명확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973305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의존성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역전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(DIP, Dependency Inversion Principle)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Facade , Service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가 추상에 의존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테스트성과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유연성 확보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결합도↓ 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/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확장성↑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6307891"/>
                  </a:ext>
                </a:extLst>
              </a:tr>
            </a:tbl>
          </a:graphicData>
        </a:graphic>
      </p:graphicFrame>
      <p:grpSp>
        <p:nvGrpSpPr>
          <p:cNvPr id="18" name="그룹 72">
            <a:extLst>
              <a:ext uri="{FF2B5EF4-FFF2-40B4-BE49-F238E27FC236}">
                <a16:creationId xmlns:a16="http://schemas.microsoft.com/office/drawing/2014/main" id="{1CCAD5C8-D48B-ECFC-637E-6463A47EFE85}"/>
              </a:ext>
            </a:extLst>
          </p:cNvPr>
          <p:cNvGrpSpPr/>
          <p:nvPr/>
        </p:nvGrpSpPr>
        <p:grpSpPr>
          <a:xfrm>
            <a:off x="290002" y="1510954"/>
            <a:ext cx="4797108" cy="158487"/>
            <a:chOff x="529162" y="2176509"/>
            <a:chExt cx="4798999" cy="152628"/>
          </a:xfrm>
        </p:grpSpPr>
        <p:grpSp>
          <p:nvGrpSpPr>
            <p:cNvPr id="21" name="그룹 73">
              <a:extLst>
                <a:ext uri="{FF2B5EF4-FFF2-40B4-BE49-F238E27FC236}">
                  <a16:creationId xmlns:a16="http://schemas.microsoft.com/office/drawing/2014/main" id="{5CF1D6F7-04D6-BDE8-1402-10D6828A5F1F}"/>
                </a:ext>
              </a:extLst>
            </p:cNvPr>
            <p:cNvGrpSpPr/>
            <p:nvPr/>
          </p:nvGrpSpPr>
          <p:grpSpPr>
            <a:xfrm>
              <a:off x="529162" y="2180550"/>
              <a:ext cx="45719" cy="148586"/>
              <a:chOff x="3128211" y="2502568"/>
              <a:chExt cx="269508" cy="875898"/>
            </a:xfrm>
          </p:grpSpPr>
          <p:sp>
            <p:nvSpPr>
              <p:cNvPr id="28" name="직사각형 75">
                <a:extLst>
                  <a:ext uri="{FF2B5EF4-FFF2-40B4-BE49-F238E27FC236}">
                    <a16:creationId xmlns:a16="http://schemas.microsoft.com/office/drawing/2014/main" id="{4621EC39-8B09-6C4C-ACE1-50E98BCE8C3F}"/>
                  </a:ext>
                </a:extLst>
              </p:cNvPr>
              <p:cNvSpPr/>
              <p:nvPr/>
            </p:nvSpPr>
            <p:spPr bwMode="auto">
              <a:xfrm>
                <a:off x="3128211" y="2502568"/>
                <a:ext cx="269508" cy="269508"/>
              </a:xfrm>
              <a:prstGeom prst="rect">
                <a:avLst/>
              </a:prstGeom>
              <a:solidFill>
                <a:srgbClr val="4472C4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ctr" anchorCtr="0" compatLnSpc="1">
                <a:prstTxWarp prst="textNoShape">
                  <a:avLst/>
                </a:prstTxWarp>
              </a:bodyPr>
              <a:lstStyle>
                <a:defPPr>
                  <a:defRPr lang="ko-KR"/>
                </a:defPPr>
                <a:lvl1pPr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1pPr>
                <a:lvl2pPr marL="4572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2pPr>
                <a:lvl3pPr marL="9144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3pPr>
                <a:lvl4pPr marL="13716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4pPr>
                <a:lvl5pPr marL="18288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5pPr>
                <a:lvl6pPr marL="22860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6pPr>
                <a:lvl7pPr marL="27432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7pPr>
                <a:lvl8pPr marL="32004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8pPr>
                <a:lvl9pPr marL="36576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4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endParaRPr>
              </a:p>
            </p:txBody>
          </p:sp>
          <p:sp>
            <p:nvSpPr>
              <p:cNvPr id="29" name="직사각형 76">
                <a:extLst>
                  <a:ext uri="{FF2B5EF4-FFF2-40B4-BE49-F238E27FC236}">
                    <a16:creationId xmlns:a16="http://schemas.microsoft.com/office/drawing/2014/main" id="{E05F20F6-7061-FA9D-A758-1FCE156433EC}"/>
                  </a:ext>
                </a:extLst>
              </p:cNvPr>
              <p:cNvSpPr/>
              <p:nvPr/>
            </p:nvSpPr>
            <p:spPr bwMode="auto">
              <a:xfrm>
                <a:off x="3128211" y="2829821"/>
                <a:ext cx="269508" cy="548645"/>
              </a:xfrm>
              <a:prstGeom prst="rect">
                <a:avLst/>
              </a:prstGeom>
              <a:solidFill>
                <a:srgbClr val="E7E6E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ctr" anchorCtr="0" compatLnSpc="1">
                <a:prstTxWarp prst="textNoShape">
                  <a:avLst/>
                </a:prstTxWarp>
              </a:bodyPr>
              <a:lstStyle>
                <a:defPPr>
                  <a:defRPr lang="ko-KR"/>
                </a:defPPr>
                <a:lvl1pPr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1pPr>
                <a:lvl2pPr marL="4572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2pPr>
                <a:lvl3pPr marL="9144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3pPr>
                <a:lvl4pPr marL="13716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4pPr>
                <a:lvl5pPr marL="18288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5pPr>
                <a:lvl6pPr marL="22860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6pPr>
                <a:lvl7pPr marL="27432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7pPr>
                <a:lvl8pPr marL="32004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8pPr>
                <a:lvl9pPr marL="36576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4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endParaRPr>
              </a:p>
            </p:txBody>
          </p:sp>
        </p:grpSp>
        <p:sp>
          <p:nvSpPr>
            <p:cNvPr id="25" name="TextBox 5">
              <a:extLst>
                <a:ext uri="{FF2B5EF4-FFF2-40B4-BE49-F238E27FC236}">
                  <a16:creationId xmlns:a16="http://schemas.microsoft.com/office/drawing/2014/main" id="{518A8DF9-F458-56F8-CA98-4E7B4509F552}"/>
                </a:ext>
              </a:extLst>
            </p:cNvPr>
            <p:cNvSpPr txBox="1"/>
            <p:nvPr/>
          </p:nvSpPr>
          <p:spPr>
            <a:xfrm>
              <a:off x="683995" y="2176509"/>
              <a:ext cx="4644166" cy="15262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ko-KR"/>
              </a:defPPr>
              <a:lvl1pPr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1pPr>
              <a:lvl2pPr marL="4572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2pPr>
              <a:lvl3pPr marL="9144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3pPr>
              <a:lvl4pPr marL="13716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4pPr>
              <a:lvl5pPr marL="18288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400" b="1" i="0" u="none" strike="noStrike" kern="1200" cap="none" spc="-60" normalizeH="0" baseline="0" noProof="0" dirty="0">
                  <a:ln>
                    <a:noFill/>
                  </a:ln>
                  <a:solidFill>
                    <a:srgbClr val="44546A">
                      <a:lumMod val="75000"/>
                    </a:srgbClr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rPr>
                <a:t>SOLID </a:t>
              </a:r>
              <a:r>
                <a:rPr kumimoji="1" lang="ko-KR" altLang="en-US" sz="1400" b="1" i="0" u="none" strike="noStrike" kern="1200" cap="none" spc="-60" normalizeH="0" baseline="0" noProof="0" dirty="0">
                  <a:ln>
                    <a:noFill/>
                  </a:ln>
                  <a:solidFill>
                    <a:srgbClr val="44546A">
                      <a:lumMod val="75000"/>
                    </a:srgbClr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rPr>
                <a:t>기준 적용도</a:t>
              </a:r>
            </a:p>
          </p:txBody>
        </p:sp>
      </p:grpSp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F7E55E64-3765-887B-7F7F-D7D7882867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524052"/>
              </p:ext>
            </p:extLst>
          </p:nvPr>
        </p:nvGraphicFramePr>
        <p:xfrm>
          <a:off x="171252" y="4373754"/>
          <a:ext cx="8726367" cy="21723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376005">
                  <a:extLst>
                    <a:ext uri="{9D8B030D-6E8A-4147-A177-3AD203B41FA5}">
                      <a16:colId xmlns:a16="http://schemas.microsoft.com/office/drawing/2014/main" val="3430560185"/>
                    </a:ext>
                  </a:extLst>
                </a:gridCol>
                <a:gridCol w="3441573">
                  <a:extLst>
                    <a:ext uri="{9D8B030D-6E8A-4147-A177-3AD203B41FA5}">
                      <a16:colId xmlns:a16="http://schemas.microsoft.com/office/drawing/2014/main" val="444065575"/>
                    </a:ext>
                  </a:extLst>
                </a:gridCol>
                <a:gridCol w="2908789">
                  <a:extLst>
                    <a:ext uri="{9D8B030D-6E8A-4147-A177-3AD203B41FA5}">
                      <a16:colId xmlns:a16="http://schemas.microsoft.com/office/drawing/2014/main" val="3114542543"/>
                    </a:ext>
                  </a:extLst>
                </a:gridCol>
              </a:tblGrid>
              <a:tr h="335669"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설계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원칙</a:t>
                      </a: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적용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요소</a:t>
                      </a:r>
                      <a:endParaRPr lang="ko-Kore-KR" altLang="en-US" sz="12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ko-Kore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적용</a:t>
                      </a:r>
                      <a:r>
                        <a:rPr lang="ko-KR" altLang="en-US" sz="12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효과</a:t>
                      </a:r>
                      <a:endParaRPr lang="ko-Kore-KR" altLang="en-US" sz="12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>
                    <a:solidFill>
                      <a:srgbClr val="FFF5D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1636255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제어 패턴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(Controller Pattern)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IttInvokeAlarmContoller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외부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요청의 최초 진입 역할 담당</a:t>
                      </a:r>
                      <a:endParaRPr lang="en-US" altLang="ko-KR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실제 로직은 하위 서비스 레이어에 위임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계층 분리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15628962"/>
                  </a:ext>
                </a:extLst>
              </a:tr>
              <a:tr h="372455">
                <a:tc>
                  <a:txBody>
                    <a:bodyPr/>
                    <a:lstStyle/>
                    <a:p>
                      <a:r>
                        <a:rPr lang="ko-KR" altLang="en-US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다형성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원칙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Polymorphism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전략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패턴 사용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en-US" altLang="ko-KR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TssInvokeStrategy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전략별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분기를 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인터페이스 기반으로 유연하게 처리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48957186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간접화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Indirection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Facade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Pattern 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적용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전략과 실제 </a:t>
                      </a:r>
                      <a:r>
                        <a:rPr lang="ko-KR" altLang="en-US" sz="1050" b="1" i="0" dirty="0" err="1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서비스간의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중간 계층 역할 수행</a:t>
                      </a:r>
                      <a:endParaRPr lang="en-US" altLang="ko-KR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  <a:p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-&gt;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흐름과 책임을 위임 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낮은 결합도 유지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17265752"/>
                  </a:ext>
                </a:extLst>
              </a:tr>
              <a:tr h="335669"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낮은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결합도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(Low Coupling)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altLang="ko-Kore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Strategy – Facade - Service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ore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객체간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 의존을 최소화하여 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유지보수와 테스트 용이</a:t>
                      </a:r>
                      <a:endParaRPr lang="ko-Kore-KR" altLang="en-US" sz="1050" b="1" i="0" dirty="0">
                        <a:solidFill>
                          <a:srgbClr val="C00000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5973305"/>
                  </a:ext>
                </a:extLst>
              </a:tr>
              <a:tr h="305628"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높은 응집도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(High Cohesion)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각 클래스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(Strategy, Facade, Service </a:t>
                      </a:r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등</a:t>
                      </a:r>
                      <a:r>
                        <a:rPr lang="en-US" altLang="ko-KR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  <a:endParaRPr lang="ko-Kore-KR" altLang="en-US" sz="105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  <a:cs typeface="KOPUBWORLDDOTUM MEDIUM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ko-KR" altLang="en-US" sz="105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하나의 클래스는 하나의 역할에 집중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(</a:t>
                      </a:r>
                      <a:r>
                        <a:rPr lang="ko-KR" altLang="en-US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책임 분리</a:t>
                      </a:r>
                      <a:r>
                        <a:rPr lang="en-US" altLang="ko-KR" sz="1050" b="1" i="0" dirty="0">
                          <a:solidFill>
                            <a:srgbClr val="C00000"/>
                          </a:solidFill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  <a:cs typeface="KOPUBWORLDDOTUM MEDIUM" pitchFamily="2" charset="-127"/>
                        </a:rPr>
                        <a:t>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6307891"/>
                  </a:ext>
                </a:extLst>
              </a:tr>
            </a:tbl>
          </a:graphicData>
        </a:graphic>
      </p:graphicFrame>
      <p:grpSp>
        <p:nvGrpSpPr>
          <p:cNvPr id="31" name="그룹 72">
            <a:extLst>
              <a:ext uri="{FF2B5EF4-FFF2-40B4-BE49-F238E27FC236}">
                <a16:creationId xmlns:a16="http://schemas.microsoft.com/office/drawing/2014/main" id="{20163934-1539-1167-114B-A2CF1941BEE5}"/>
              </a:ext>
            </a:extLst>
          </p:cNvPr>
          <p:cNvGrpSpPr/>
          <p:nvPr/>
        </p:nvGrpSpPr>
        <p:grpSpPr>
          <a:xfrm>
            <a:off x="290002" y="4060195"/>
            <a:ext cx="4797108" cy="158487"/>
            <a:chOff x="529162" y="2176509"/>
            <a:chExt cx="4798999" cy="152628"/>
          </a:xfrm>
        </p:grpSpPr>
        <p:grpSp>
          <p:nvGrpSpPr>
            <p:cNvPr id="32" name="그룹 73">
              <a:extLst>
                <a:ext uri="{FF2B5EF4-FFF2-40B4-BE49-F238E27FC236}">
                  <a16:creationId xmlns:a16="http://schemas.microsoft.com/office/drawing/2014/main" id="{25A3EF07-62E6-BB3F-08B2-AF97A82EA4B0}"/>
                </a:ext>
              </a:extLst>
            </p:cNvPr>
            <p:cNvGrpSpPr/>
            <p:nvPr/>
          </p:nvGrpSpPr>
          <p:grpSpPr>
            <a:xfrm>
              <a:off x="529162" y="2180550"/>
              <a:ext cx="45719" cy="148586"/>
              <a:chOff x="3128211" y="2502568"/>
              <a:chExt cx="269508" cy="875898"/>
            </a:xfrm>
          </p:grpSpPr>
          <p:sp>
            <p:nvSpPr>
              <p:cNvPr id="34" name="직사각형 75">
                <a:extLst>
                  <a:ext uri="{FF2B5EF4-FFF2-40B4-BE49-F238E27FC236}">
                    <a16:creationId xmlns:a16="http://schemas.microsoft.com/office/drawing/2014/main" id="{76B37ECC-77DD-AAFA-3F67-B9F9BFB4E985}"/>
                  </a:ext>
                </a:extLst>
              </p:cNvPr>
              <p:cNvSpPr/>
              <p:nvPr/>
            </p:nvSpPr>
            <p:spPr bwMode="auto">
              <a:xfrm>
                <a:off x="3128211" y="2502568"/>
                <a:ext cx="269508" cy="269508"/>
              </a:xfrm>
              <a:prstGeom prst="rect">
                <a:avLst/>
              </a:prstGeom>
              <a:solidFill>
                <a:srgbClr val="4472C4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ctr" anchorCtr="0" compatLnSpc="1">
                <a:prstTxWarp prst="textNoShape">
                  <a:avLst/>
                </a:prstTxWarp>
              </a:bodyPr>
              <a:lstStyle>
                <a:defPPr>
                  <a:defRPr lang="ko-KR"/>
                </a:defPPr>
                <a:lvl1pPr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1pPr>
                <a:lvl2pPr marL="4572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2pPr>
                <a:lvl3pPr marL="9144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3pPr>
                <a:lvl4pPr marL="13716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4pPr>
                <a:lvl5pPr marL="18288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5pPr>
                <a:lvl6pPr marL="22860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6pPr>
                <a:lvl7pPr marL="27432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7pPr>
                <a:lvl8pPr marL="32004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8pPr>
                <a:lvl9pPr marL="36576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4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endParaRPr>
              </a:p>
            </p:txBody>
          </p:sp>
          <p:sp>
            <p:nvSpPr>
              <p:cNvPr id="35" name="직사각형 76">
                <a:extLst>
                  <a:ext uri="{FF2B5EF4-FFF2-40B4-BE49-F238E27FC236}">
                    <a16:creationId xmlns:a16="http://schemas.microsoft.com/office/drawing/2014/main" id="{B5B78C5D-DBB5-D5B1-9168-7B2F2857F988}"/>
                  </a:ext>
                </a:extLst>
              </p:cNvPr>
              <p:cNvSpPr/>
              <p:nvPr/>
            </p:nvSpPr>
            <p:spPr bwMode="auto">
              <a:xfrm>
                <a:off x="3128211" y="2829821"/>
                <a:ext cx="269508" cy="548645"/>
              </a:xfrm>
              <a:prstGeom prst="rect">
                <a:avLst/>
              </a:prstGeom>
              <a:solidFill>
                <a:srgbClr val="E7E6E6"/>
              </a:solidFill>
              <a:ln w="9525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36000" tIns="36000" rIns="36000" bIns="36000" numCol="1" rtlCol="0" anchor="ctr" anchorCtr="0" compatLnSpc="1">
                <a:prstTxWarp prst="textNoShape">
                  <a:avLst/>
                </a:prstTxWarp>
              </a:bodyPr>
              <a:lstStyle>
                <a:defPPr>
                  <a:defRPr lang="ko-KR"/>
                </a:defPPr>
                <a:lvl1pPr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1pPr>
                <a:lvl2pPr marL="4572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2pPr>
                <a:lvl3pPr marL="9144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3pPr>
                <a:lvl4pPr marL="13716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4pPr>
                <a:lvl5pPr marL="1828800" algn="ct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5pPr>
                <a:lvl6pPr marL="22860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6pPr>
                <a:lvl7pPr marL="27432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7pPr>
                <a:lvl8pPr marL="32004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8pPr>
                <a:lvl9pPr marL="36576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Times New Roman" pitchFamily="18" charset="0"/>
                    <a:ea typeface="굴림체" pitchFamily="49" charset="-127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ko-KR" altLang="en-US" sz="1400" b="1" i="0" u="none" strike="noStrike" kern="120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endParaRPr>
              </a:p>
            </p:txBody>
          </p:sp>
        </p:grpSp>
        <p:sp>
          <p:nvSpPr>
            <p:cNvPr id="33" name="TextBox 5">
              <a:extLst>
                <a:ext uri="{FF2B5EF4-FFF2-40B4-BE49-F238E27FC236}">
                  <a16:creationId xmlns:a16="http://schemas.microsoft.com/office/drawing/2014/main" id="{C8A4458D-8EA9-2E6E-DF3B-986660F36D69}"/>
                </a:ext>
              </a:extLst>
            </p:cNvPr>
            <p:cNvSpPr txBox="1"/>
            <p:nvPr/>
          </p:nvSpPr>
          <p:spPr>
            <a:xfrm>
              <a:off x="683995" y="2176509"/>
              <a:ext cx="4644166" cy="152628"/>
            </a:xfrm>
            <a:prstGeom prst="rect">
              <a:avLst/>
            </a:prstGeom>
            <a:noFill/>
          </p:spPr>
          <p:txBody>
            <a:bodyPr wrap="square" lIns="0" tIns="0" rIns="0" bIns="0" rtlCol="0" anchor="ctr" anchorCtr="0">
              <a:noAutofit/>
            </a:bodyPr>
            <a:lstStyle>
              <a:defPPr>
                <a:defRPr lang="ko-KR"/>
              </a:defPPr>
              <a:lvl1pPr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1pPr>
              <a:lvl2pPr marL="4572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2pPr>
              <a:lvl3pPr marL="9144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3pPr>
              <a:lvl4pPr marL="13716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4pPr>
              <a:lvl5pPr marL="1828800" algn="ctr" rtl="0" fontAlgn="base" latinLnBrk="1">
                <a:spcBef>
                  <a:spcPct val="0"/>
                </a:spcBef>
                <a:spcAft>
                  <a:spcPct val="0"/>
                </a:spcAft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5pPr>
              <a:lvl6pPr marL="22860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6pPr>
              <a:lvl7pPr marL="27432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7pPr>
              <a:lvl8pPr marL="32004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8pPr>
              <a:lvl9pPr marL="3657600" algn="l" defTabSz="914400" rtl="0" eaLnBrk="1" latinLnBrk="1" hangingPunct="1">
                <a:defRPr kumimoji="1" sz="1100" b="1" kern="1200">
                  <a:solidFill>
                    <a:schemeClr val="tx1"/>
                  </a:solidFill>
                  <a:latin typeface="Times New Roman" pitchFamily="18" charset="0"/>
                  <a:ea typeface="굴림체" pitchFamily="49" charset="-127"/>
                  <a:cs typeface="+mn-cs"/>
                </a:defRPr>
              </a:lvl9pPr>
            </a:lstStyle>
            <a:p>
              <a:pPr marL="0" marR="0" lvl="0" indent="0" algn="l" defTabSz="914400" rtl="0" eaLnBrk="1" fontAlgn="base" latinLnBrk="1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ko-KR" sz="1400" b="1" i="0" u="none" strike="noStrike" kern="1200" cap="none" spc="-60" normalizeH="0" baseline="0" noProof="0" dirty="0">
                  <a:ln>
                    <a:noFill/>
                  </a:ln>
                  <a:solidFill>
                    <a:srgbClr val="44546A">
                      <a:lumMod val="75000"/>
                    </a:srgbClr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rPr>
                <a:t>GRASP </a:t>
              </a:r>
              <a:r>
                <a:rPr kumimoji="1" lang="ko-KR" altLang="en-US" sz="1400" b="1" i="0" u="none" strike="noStrike" kern="1200" cap="none" spc="-60" normalizeH="0" baseline="0" noProof="0" dirty="0">
                  <a:ln>
                    <a:noFill/>
                  </a:ln>
                  <a:solidFill>
                    <a:srgbClr val="44546A">
                      <a:lumMod val="75000"/>
                    </a:srgbClr>
                  </a:solidFill>
                  <a:effectLst/>
                  <a:uLnTx/>
                  <a:uFillTx/>
                  <a:latin typeface="NanumGothic" panose="020D0604000000000000" pitchFamily="34" charset="-127"/>
                  <a:ea typeface="NanumGothic" panose="020D0604000000000000" pitchFamily="34" charset="-127"/>
                  <a:cs typeface="+mn-cs"/>
                </a:rPr>
                <a:t>설계 원칙 대응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3835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449B0-8B55-72BB-F2A2-405412F45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85F540B-9641-5C06-841F-38E1A89BF4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15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496DD979-770F-5E4F-F476-5349B3E9F0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8BDB62E8-BB52-3DE2-0E7D-B7018DC45492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0E45119F-0491-F91F-1935-D3D840F29F7E}"/>
              </a:ext>
            </a:extLst>
          </p:cNvPr>
          <p:cNvCxnSpPr>
            <a:cxnSpLocks/>
          </p:cNvCxnSpPr>
          <p:nvPr/>
        </p:nvCxnSpPr>
        <p:spPr>
          <a:xfrm flipH="1" flipV="1">
            <a:off x="11037673" y="5506065"/>
            <a:ext cx="45921" cy="279764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78CE7F5E-F6F9-58B2-3F48-A16157D10534}"/>
              </a:ext>
            </a:extLst>
          </p:cNvPr>
          <p:cNvSpPr txBox="1"/>
          <p:nvPr/>
        </p:nvSpPr>
        <p:spPr>
          <a:xfrm>
            <a:off x="10257" y="903087"/>
            <a:ext cx="9440882" cy="49322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US" altLang="ko-KR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" altLang="ko-Kore-KR" sz="1050" dirty="0" err="1">
                <a:solidFill>
                  <a:srgbClr val="E06C75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CreateDispatchInfo,CreateCopino,ChangeTruckNo</a:t>
            </a:r>
            <a:r>
              <a:rPr lang="en-US" altLang="ko-KR" sz="1050" dirty="0">
                <a:solidFill>
                  <a:srgbClr val="E06C75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en" altLang="ko-Kore-KR" sz="1050" dirty="0">
                <a:solidFill>
                  <a:srgbClr val="E06C75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" altLang="ko-Kore-KR" sz="1050" dirty="0" err="1">
                <a:solidFill>
                  <a:srgbClr val="E06C75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CancelOut,CancelOutGroup</a:t>
            </a:r>
            <a:r>
              <a:rPr lang="ko-KR" altLang="en-US" sz="1050" dirty="0">
                <a:solidFill>
                  <a:srgbClr val="E06C75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아닐 때</a:t>
            </a:r>
            <a:r>
              <a:rPr lang="en-US" altLang="ko-KR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–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050" dirty="0" err="1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운송무브먼트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공통</a:t>
            </a:r>
            <a:endParaRPr lang="en" altLang="ko-Kore-KR" sz="1050" dirty="0">
              <a:solidFill>
                <a:srgbClr val="98C379"/>
              </a:solidFill>
              <a:effectLst/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" altLang="ko-Kore-KR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1. </a:t>
            </a:r>
            <a:r>
              <a:rPr lang="en" altLang="ko-Kore-KR" sz="1050" dirty="0" err="1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latestStatus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message</a:t>
            </a:r>
            <a:r>
              <a:rPr lang="ko-KR" altLang="en-US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에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값이 있으면 현재 값으로 설정 없으면 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10</a:t>
            </a:r>
          </a:p>
          <a:p>
            <a:pPr>
              <a:lnSpc>
                <a:spcPts val="1350"/>
              </a:lnSpc>
            </a:pPr>
            <a:r>
              <a:rPr lang="en" altLang="ko-Kore-KR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2. </a:t>
            </a:r>
            <a:r>
              <a:rPr lang="en" altLang="ko-Kore-KR" sz="1050" dirty="0" err="1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latestStatusTime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&gt;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message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값이 있으면 현재 값으로 설정 없으면 현재시간 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14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자리 넘어가면 </a:t>
            </a:r>
            <a:r>
              <a:rPr lang="en-US" altLang="ko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yyyyMMddHHmmss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로 재설정</a:t>
            </a:r>
            <a:endParaRPr lang="en-US" altLang="ko-KR" sz="1050" dirty="0">
              <a:solidFill>
                <a:srgbClr val="98C379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3. Error -&gt; Y,N </a:t>
            </a:r>
            <a:r>
              <a:rPr lang="ko-KR" altLang="en-US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포맷팅</a:t>
            </a:r>
            <a:endParaRPr lang="en-US" altLang="ko-KR" sz="1050" dirty="0">
              <a:solidFill>
                <a:srgbClr val="98C379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4.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gateType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-&gt; </a:t>
            </a:r>
            <a:r>
              <a:rPr lang="en" altLang="ko-Kore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FROM_GATE_OUT</a:t>
            </a:r>
            <a:r>
              <a:rPr lang="en-US" altLang="ko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en" altLang="ko-Kore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TO_</a:t>
            </a:r>
            <a:r>
              <a:rPr lang="en-US" altLang="ko-Kore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GATE_IN, TO_UNLOAD</a:t>
            </a:r>
            <a:r>
              <a:rPr lang="ko-KR" altLang="en-US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가 아니면 빈 값</a:t>
            </a:r>
            <a:endParaRPr lang="en-US" altLang="ko-KR" sz="1050" dirty="0">
              <a:solidFill>
                <a:srgbClr val="E06C75"/>
              </a:solidFill>
              <a:effectLst/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5.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outTerminalCode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 </a:t>
            </a:r>
            <a:r>
              <a:rPr lang="en-US" altLang="ko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inTerminalCode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-&gt; 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값 있으면 설정 없으면 빈 값</a:t>
            </a:r>
            <a:endParaRPr lang="en-US" altLang="ko-KR" sz="1050" dirty="0">
              <a:solidFill>
                <a:srgbClr val="98C379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endParaRPr lang="en-US" altLang="ko-KR" sz="1050" dirty="0">
              <a:solidFill>
                <a:srgbClr val="98C379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Sevice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-&gt;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공통데이터세팅함수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하나만들고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Façade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에서 제일 처음 호출 </a:t>
            </a:r>
            <a:endParaRPr lang="en-US" altLang="ko-KR" sz="1050" dirty="0">
              <a:solidFill>
                <a:srgbClr val="98C379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toGateIn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-&gt;</a:t>
            </a:r>
            <a:r>
              <a:rPr kumimoji="1" lang="en-US" altLang="ko-KR" sz="1050" dirty="0">
                <a:latin typeface="NanumSquare" panose="020B0600000101010101" pitchFamily="34" charset="-127"/>
                <a:ea typeface="NanumSquare" panose="020B0600000101010101" pitchFamily="34" charset="-127"/>
              </a:rPr>
              <a:t>  </a:t>
            </a:r>
            <a:r>
              <a:rPr kumimoji="1" lang="en-US" altLang="ko-KR" sz="1050" dirty="0" err="1">
                <a:latin typeface="NanumSquare" panose="020B0600000101010101" pitchFamily="34" charset="-127"/>
                <a:ea typeface="NanumSquare" panose="020B0600000101010101" pitchFamily="34" charset="-127"/>
              </a:rPr>
              <a:t>setToGateInData</a:t>
            </a:r>
            <a:r>
              <a:rPr kumimoji="1" lang="en-US" altLang="ko-KR" sz="1050" dirty="0">
                <a:latin typeface="NanumSquare" panose="020B0600000101010101" pitchFamily="34" charset="-127"/>
                <a:ea typeface="NanumSquare" panose="020B0600000101010101" pitchFamily="34" charset="-127"/>
              </a:rPr>
              <a:t>()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</a:p>
          <a:p>
            <a:pPr>
              <a:lnSpc>
                <a:spcPts val="1350"/>
              </a:lnSpc>
            </a:pPr>
            <a:r>
              <a:rPr lang="en-US" altLang="ko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fromLoad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-&gt; </a:t>
            </a:r>
            <a:r>
              <a:rPr lang="en-US" altLang="ko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setFromLoadData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()</a:t>
            </a:r>
          </a:p>
          <a:p>
            <a:pPr>
              <a:lnSpc>
                <a:spcPts val="1350"/>
              </a:lnSpc>
            </a:pPr>
            <a:endParaRPr lang="en-US" altLang="ko-KR" sz="1050" dirty="0">
              <a:solidFill>
                <a:srgbClr val="98C379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" altLang="ko-Kore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FROM_LOAD</a:t>
            </a:r>
            <a:r>
              <a:rPr lang="en-US" altLang="ko-KR" sz="1050" dirty="0">
                <a:solidFill>
                  <a:srgbClr val="ABB2B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en" altLang="ko-Kore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TO_UNLOAD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  <a:p>
            <a:pPr>
              <a:lnSpc>
                <a:spcPts val="1350"/>
              </a:lnSpc>
            </a:pPr>
            <a:endParaRPr lang="en-US" altLang="ko-KR" sz="1050" dirty="0">
              <a:solidFill>
                <a:srgbClr val="98C379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turnTime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설정 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ko-KR" altLang="en-US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반출입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터미널별로 설정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  <a:p>
            <a:pPr>
              <a:lnSpc>
                <a:spcPts val="1350"/>
              </a:lnSpc>
            </a:pPr>
            <a:endParaRPr lang="en" altLang="ko-Kore-KR" sz="1050" dirty="0">
              <a:solidFill>
                <a:srgbClr val="ABB2BF"/>
              </a:solidFill>
              <a:effectLst/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" altLang="ko-Kore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TO_GATE_OUT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  <a:p>
            <a:pPr marL="171450" indent="-171450">
              <a:lnSpc>
                <a:spcPts val="1350"/>
              </a:lnSpc>
              <a:buFontTx/>
              <a:buChar char="-"/>
            </a:pPr>
            <a:r>
              <a:rPr lang="en-US" altLang="ko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transDoneTime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설정 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-&gt;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latestStatusTime</a:t>
            </a:r>
            <a:r>
              <a:rPr lang="ko-KR" altLang="en-US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으로</a:t>
            </a:r>
            <a:endParaRPr lang="en-US" altLang="ko-KR" sz="1050" dirty="0">
              <a:solidFill>
                <a:srgbClr val="98C379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endParaRPr lang="en" altLang="ko-Kore-KR" sz="1050" dirty="0">
              <a:solidFill>
                <a:srgbClr val="98C379"/>
              </a:solidFill>
              <a:effectLst/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" altLang="ko-Kore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FROM_BLOCK_IN</a:t>
            </a:r>
            <a:r>
              <a:rPr lang="en-US" altLang="ko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en" altLang="ko-Kore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FROM_LOAD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–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반출 블록인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잡던</a:t>
            </a:r>
            <a:endParaRPr lang="en" altLang="ko-Kore-KR" sz="1050" dirty="0">
              <a:solidFill>
                <a:srgbClr val="98C379"/>
              </a:solidFill>
              <a:effectLst/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>
                <a:solidFill>
                  <a:srgbClr val="ABB2B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-</a:t>
            </a:r>
            <a:r>
              <a:rPr lang="ko-KR" altLang="en-US" sz="1050" dirty="0">
                <a:solidFill>
                  <a:srgbClr val="ABB2B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" altLang="ko-Kore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outConLoc</a:t>
            </a:r>
            <a:r>
              <a:rPr lang="en" altLang="ko-Kore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값과 </a:t>
            </a:r>
            <a:r>
              <a:rPr lang="en" altLang="ko-Kore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prevOutConLoc</a:t>
            </a:r>
            <a:r>
              <a:rPr lang="en" altLang="ko-Kore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값이 서로 다르면 현재 </a:t>
            </a:r>
            <a:r>
              <a:rPr lang="en" altLang="ko-Kore-KR" sz="1050" dirty="0" err="1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changeOutConLocCount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+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1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lang="en" altLang="ko-KR" sz="1050" dirty="0">
              <a:solidFill>
                <a:srgbClr val="98C379"/>
              </a:solidFill>
              <a:effectLst/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endParaRPr lang="en" altLang="ko-Kore-KR" sz="1050" dirty="0">
              <a:solidFill>
                <a:srgbClr val="98C379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-US" altLang="ko-KR" sz="1050" dirty="0">
                <a:solidFill>
                  <a:srgbClr val="E06C75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TO</a:t>
            </a:r>
            <a:r>
              <a:rPr lang="en" altLang="ko-Kore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_BLOCK_IN</a:t>
            </a:r>
            <a:r>
              <a:rPr lang="en-US" altLang="ko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en" altLang="ko-Kore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TO_LOAD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–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반입 블록인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잡던</a:t>
            </a:r>
            <a:endParaRPr lang="en" altLang="ko-KR" sz="1050" dirty="0">
              <a:solidFill>
                <a:srgbClr val="ABB2BF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71450" indent="-171450">
              <a:lnSpc>
                <a:spcPts val="1350"/>
              </a:lnSpc>
              <a:buFontTx/>
              <a:buChar char="-"/>
            </a:pPr>
            <a:r>
              <a:rPr lang="en" altLang="ko-Kore-KR" sz="1050" dirty="0" err="1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inConLoc</a:t>
            </a:r>
            <a:r>
              <a:rPr lang="en" altLang="ko-Kore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값과 </a:t>
            </a:r>
            <a:r>
              <a:rPr lang="en" altLang="ko-Kore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prev</a:t>
            </a:r>
            <a:r>
              <a:rPr lang="en-US" altLang="ko-Kore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In</a:t>
            </a:r>
            <a:r>
              <a:rPr lang="en" altLang="ko-Kore-KR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ConLoc</a:t>
            </a:r>
            <a:r>
              <a:rPr lang="en" altLang="ko-Kore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값이 서로 다르면 현재 </a:t>
            </a:r>
            <a:r>
              <a:rPr lang="en" altLang="ko-Kore-KR" sz="1050" dirty="0" err="1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changeOutConLocCount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+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1</a:t>
            </a:r>
            <a:r>
              <a:rPr lang="ko-KR" altLang="en-US" sz="1050" dirty="0">
                <a:solidFill>
                  <a:srgbClr val="98C379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endParaRPr lang="en-US" altLang="ko-KR" sz="1050" dirty="0">
              <a:solidFill>
                <a:srgbClr val="98C379"/>
              </a:solidFill>
              <a:effectLst/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endParaRPr lang="en" altLang="ko-KR" sz="1050" dirty="0">
              <a:solidFill>
                <a:srgbClr val="98C379"/>
              </a:solidFill>
              <a:effectLst/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>
              <a:lnSpc>
                <a:spcPts val="1350"/>
              </a:lnSpc>
            </a:pP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" altLang="ko-Kore-KR" sz="1050" dirty="0">
                <a:solidFill>
                  <a:srgbClr val="E06C75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TO_GATE_IN</a:t>
            </a:r>
            <a:r>
              <a:rPr lang="ko-KR" altLang="en-US" sz="1050" dirty="0">
                <a:solidFill>
                  <a:srgbClr val="ABB2B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>
                <a:solidFill>
                  <a:srgbClr val="ABB2B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&amp;&amp;</a:t>
            </a:r>
            <a:r>
              <a:rPr lang="ko-KR" altLang="en-US" sz="1050" dirty="0">
                <a:solidFill>
                  <a:srgbClr val="ABB2B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050" dirty="0" err="1">
                <a:solidFill>
                  <a:srgbClr val="ABB2B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InterminalCode</a:t>
            </a:r>
            <a:r>
              <a:rPr lang="ko-KR" altLang="en-US" sz="1050" dirty="0">
                <a:solidFill>
                  <a:srgbClr val="ABB2B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 </a:t>
            </a:r>
            <a:r>
              <a:rPr lang="en-US" altLang="ko-KR" sz="1050" dirty="0">
                <a:solidFill>
                  <a:srgbClr val="ABB2B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PNIT </a:t>
            </a:r>
            <a:r>
              <a:rPr lang="ko-KR" altLang="en-US" sz="1050" dirty="0">
                <a:solidFill>
                  <a:srgbClr val="ABB2B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터미널</a:t>
            </a: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  <a:p>
            <a:pPr marL="171450" indent="-171450">
              <a:lnSpc>
                <a:spcPts val="1350"/>
              </a:lnSpc>
              <a:buFontTx/>
              <a:buChar char="-"/>
            </a:pPr>
            <a:r>
              <a:rPr lang="en-US" altLang="ko-KR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etcMessage2 -&gt; </a:t>
            </a:r>
            <a:r>
              <a:rPr lang="ko-KR" altLang="en-US" sz="1050" dirty="0" err="1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메세지</a:t>
            </a:r>
            <a:r>
              <a:rPr lang="ko-KR" altLang="en-US" sz="1050" dirty="0">
                <a:solidFill>
                  <a:srgbClr val="98C379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설정 추가</a:t>
            </a:r>
            <a:endParaRPr lang="en-US" altLang="ko-KR" sz="1050" dirty="0">
              <a:solidFill>
                <a:srgbClr val="98C379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85230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5B5408-845F-872E-4BEA-C859B1E6E9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1B30504-709E-34D7-4786-F3B5037D3D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2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E3D35B2C-5C1B-2EC7-B091-563335094DE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760692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en-US" altLang="ko-KR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리팩토링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53BAEDE0-A4E4-7858-5454-746981281F61}"/>
              </a:ext>
            </a:extLst>
          </p:cNvPr>
          <p:cNvSpPr txBox="1"/>
          <p:nvPr/>
        </p:nvSpPr>
        <p:spPr>
          <a:xfrm>
            <a:off x="444398" y="237631"/>
            <a:ext cx="30232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effectLst/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모서리가 둥근 직사각형 108">
            <a:extLst>
              <a:ext uri="{FF2B5EF4-FFF2-40B4-BE49-F238E27FC236}">
                <a16:creationId xmlns:a16="http://schemas.microsoft.com/office/drawing/2014/main" id="{AFB3B823-0885-0B66-0E54-205C015A5933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Sonarqube</a:t>
            </a: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분석 내용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89F1940A-D699-FCC7-EBCC-777EA32CAB07}"/>
              </a:ext>
            </a:extLst>
          </p:cNvPr>
          <p:cNvSpPr/>
          <p:nvPr/>
        </p:nvSpPr>
        <p:spPr bwMode="auto">
          <a:xfrm>
            <a:off x="444398" y="1468698"/>
            <a:ext cx="8200084" cy="564801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400" b="1" dirty="0">
                <a:solidFill>
                  <a:srgbClr val="0432FF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일부 잠재적 에러 요소가 발견되었으며</a:t>
            </a:r>
            <a:r>
              <a:rPr lang="en-US" altLang="ko-KR" sz="1400" b="1" dirty="0">
                <a:solidFill>
                  <a:srgbClr val="0432FF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,</a:t>
            </a:r>
            <a:r>
              <a:rPr lang="ko-KR" altLang="en-US" sz="1400" b="1" dirty="0">
                <a:solidFill>
                  <a:srgbClr val="0432FF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유지보수성 및 가독성에 문제가 발생할 수 있는 비효율적인 코드 존재</a:t>
            </a:r>
            <a:endParaRPr lang="en-US" altLang="ko-KR" sz="1400" b="1" dirty="0">
              <a:solidFill>
                <a:srgbClr val="0432FF"/>
              </a:solidFill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400" b="1" dirty="0">
                <a:solidFill>
                  <a:srgbClr val="C00000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Coverage</a:t>
            </a:r>
            <a:r>
              <a:rPr lang="ko-KR" altLang="en-US" sz="1400" b="1" dirty="0">
                <a:solidFill>
                  <a:srgbClr val="C00000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가 </a:t>
            </a:r>
            <a:r>
              <a:rPr lang="en-US" altLang="ko-KR" sz="1400" b="1" dirty="0">
                <a:solidFill>
                  <a:srgbClr val="C00000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0%</a:t>
            </a:r>
            <a:r>
              <a:rPr lang="ko-KR" altLang="en-US" sz="1400" b="1" dirty="0">
                <a:solidFill>
                  <a:srgbClr val="C00000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로 실제 코드에 대한 테스트코드 부재</a:t>
            </a:r>
            <a:endParaRPr lang="en-US" altLang="ko-KR" sz="1400" b="1" dirty="0">
              <a:solidFill>
                <a:srgbClr val="C00000"/>
              </a:solidFill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" altLang="ko-KR" sz="1400" dirty="0">
              <a:solidFill>
                <a:srgbClr val="0432FF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819DD2B-D8CF-15CC-C448-F83AC2AB5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714" y="2167485"/>
            <a:ext cx="5878078" cy="4286974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B3B3F4B0-0B39-4006-58C8-856E0E2A3928}"/>
              </a:ext>
            </a:extLst>
          </p:cNvPr>
          <p:cNvCxnSpPr/>
          <p:nvPr/>
        </p:nvCxnSpPr>
        <p:spPr>
          <a:xfrm>
            <a:off x="6218056" y="3274726"/>
            <a:ext cx="448463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419EDFBB-BE8A-D4A9-013D-0780A7584794}"/>
              </a:ext>
            </a:extLst>
          </p:cNvPr>
          <p:cNvSpPr txBox="1"/>
          <p:nvPr/>
        </p:nvSpPr>
        <p:spPr>
          <a:xfrm>
            <a:off x="6702066" y="3043893"/>
            <a:ext cx="19111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ore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코드</a:t>
            </a:r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실행 시 잘못된 결과를 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유발할 수 있는 코드</a:t>
            </a:r>
            <a:endParaRPr kumimoji="1" lang="ko-Kore-KR" altLang="en-US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C523CBC2-5C00-8372-6402-D932881F1D68}"/>
              </a:ext>
            </a:extLst>
          </p:cNvPr>
          <p:cNvCxnSpPr>
            <a:cxnSpLocks/>
          </p:cNvCxnSpPr>
          <p:nvPr/>
        </p:nvCxnSpPr>
        <p:spPr>
          <a:xfrm>
            <a:off x="6213824" y="5184982"/>
            <a:ext cx="448463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94D65FA-18DF-317E-6BE7-2BFC3C99ACD9}"/>
              </a:ext>
            </a:extLst>
          </p:cNvPr>
          <p:cNvSpPr txBox="1"/>
          <p:nvPr/>
        </p:nvSpPr>
        <p:spPr>
          <a:xfrm>
            <a:off x="6697834" y="4954149"/>
            <a:ext cx="25074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오류는 아니지만</a:t>
            </a: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코드 유지보수성 및 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가독성에 문제 생길 수 있는 코드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8BA41207-70F7-0687-3DAA-E9431662EAC6}"/>
              </a:ext>
            </a:extLst>
          </p:cNvPr>
          <p:cNvCxnSpPr/>
          <p:nvPr/>
        </p:nvCxnSpPr>
        <p:spPr>
          <a:xfrm>
            <a:off x="6213824" y="3901860"/>
            <a:ext cx="448463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29D57379-B28D-6085-FEC0-B825EBC40E98}"/>
              </a:ext>
            </a:extLst>
          </p:cNvPr>
          <p:cNvSpPr txBox="1"/>
          <p:nvPr/>
        </p:nvSpPr>
        <p:spPr>
          <a:xfrm>
            <a:off x="6697834" y="3671027"/>
            <a:ext cx="22525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보안상 취약한 코드로 외부공격에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노출될 수 있는 위험요소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84D2F9F7-DB6A-80B8-A322-466F4DE20C16}"/>
              </a:ext>
            </a:extLst>
          </p:cNvPr>
          <p:cNvCxnSpPr/>
          <p:nvPr/>
        </p:nvCxnSpPr>
        <p:spPr>
          <a:xfrm>
            <a:off x="6213824" y="4539059"/>
            <a:ext cx="448463" cy="0"/>
          </a:xfrm>
          <a:prstGeom prst="straightConnector1">
            <a:avLst/>
          </a:prstGeom>
          <a:ln w="190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ACDA02D8-E032-27EC-DFD5-167D7B9F18B6}"/>
              </a:ext>
            </a:extLst>
          </p:cNvPr>
          <p:cNvSpPr txBox="1"/>
          <p:nvPr/>
        </p:nvSpPr>
        <p:spPr>
          <a:xfrm>
            <a:off x="6697834" y="4236382"/>
            <a:ext cx="22284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보안에 영향을 줄 수 있는 코드로</a:t>
            </a: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사용자 리뷰가 필요한 항목</a:t>
            </a:r>
            <a:b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개발자가 판단</a:t>
            </a: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1796A0C-F1D1-7AF9-8806-8F11C6D38592}"/>
              </a:ext>
            </a:extLst>
          </p:cNvPr>
          <p:cNvSpPr txBox="1"/>
          <p:nvPr/>
        </p:nvSpPr>
        <p:spPr>
          <a:xfrm>
            <a:off x="514714" y="5245064"/>
            <a:ext cx="215475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기술 부채 시간</a:t>
            </a:r>
            <a:b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현재 약 </a:t>
            </a: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28</a:t>
            </a:r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일간 소모된다 판단</a:t>
            </a:r>
            <a:r>
              <a:rPr kumimoji="1" lang="en-US" altLang="ko-KR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1F228A8-302F-EC4E-8C48-13721F3622CF}"/>
              </a:ext>
            </a:extLst>
          </p:cNvPr>
          <p:cNvSpPr txBox="1"/>
          <p:nvPr/>
        </p:nvSpPr>
        <p:spPr>
          <a:xfrm>
            <a:off x="595561" y="6110371"/>
            <a:ext cx="24689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작성된 테스트코드가 실제 코드를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얼마나 검증하고 있는지에 대한 지표 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D8E1B9-F609-5DDE-C6D5-EAAB664786A4}"/>
              </a:ext>
            </a:extLst>
          </p:cNvPr>
          <p:cNvSpPr txBox="1"/>
          <p:nvPr/>
        </p:nvSpPr>
        <p:spPr>
          <a:xfrm>
            <a:off x="3682362" y="6110371"/>
            <a:ext cx="25314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동일하거나 유사한 코드가 </a:t>
            </a:r>
            <a:r>
              <a:rPr kumimoji="1" lang="ko-KR" altLang="en-US" sz="1200" dirty="0" err="1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여러위치에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r>
              <a:rPr kumimoji="1" lang="ko-KR" altLang="en-US" sz="1200" dirty="0">
                <a:solidFill>
                  <a:srgbClr val="C00000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반복 작성되어 있는 비효율적인 코드</a:t>
            </a:r>
            <a:endParaRPr kumimoji="1" lang="en-US" altLang="ko-KR" sz="1200" dirty="0">
              <a:solidFill>
                <a:srgbClr val="C00000"/>
              </a:solidFill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1611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1C925A-B328-1E52-3971-E59125CFC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20FA4D41-7B9F-5547-6B5E-0412B9A881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r>
              <a:rPr lang="ko-KR" altLang="en-US"/>
              <a:t>  </a:t>
            </a:r>
            <a:fld id="{41B8E6F8-6D1B-4E04-A381-DA25B1723728}" type="slidenum">
              <a:rPr lang="ko-KR" altLang="en-US" smtClean="0"/>
              <a:pPr/>
              <a:t>3</a:t>
            </a:fld>
            <a:r>
              <a:rPr lang="ko-KR" altLang="en-US"/>
              <a:t> </a:t>
            </a:r>
            <a:r>
              <a:rPr lang="en-US" altLang="ko-KR"/>
              <a:t> </a:t>
            </a:r>
            <a:endParaRPr lang="ko-KR" altLang="en-US" dirty="0"/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ECB5AA4B-D8EC-015F-9240-67F549C5CC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152256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 Bold" panose="020B0600000101010101" pitchFamily="34" charset="-127"/>
                <a:ea typeface="NanumSquare Bold" panose="020B0600000101010101" pitchFamily="34" charset="-127"/>
              </a:rPr>
              <a:t>bctrans-api</a:t>
            </a:r>
            <a:r>
              <a:rPr lang="en-US" altLang="ko-KR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 </a:t>
            </a:r>
            <a:r>
              <a:rPr lang="ko-KR" altLang="en-US" b="1" dirty="0">
                <a:latin typeface="NanumSquare Bold" panose="020B0600000101010101" pitchFamily="34" charset="-127"/>
                <a:ea typeface="NanumSquare Bold" panose="020B0600000101010101" pitchFamily="34" charset="-127"/>
              </a:rPr>
              <a:t>분석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3E59F4EB-475A-A81B-8FDC-8E06A6E5188E}"/>
              </a:ext>
            </a:extLst>
          </p:cNvPr>
          <p:cNvSpPr txBox="1"/>
          <p:nvPr/>
        </p:nvSpPr>
        <p:spPr>
          <a:xfrm>
            <a:off x="444398" y="237631"/>
            <a:ext cx="30232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effectLst/>
                <a:latin typeface="NanumSquare Bold" panose="020B0600000101010101" pitchFamily="34" charset="-127"/>
                <a:ea typeface="NanumSquare Bold" panose="020B0600000101010101" pitchFamily="34" charset="-127"/>
              </a:rPr>
              <a:t>1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10" name="모서리가 둥근 직사각형 108">
            <a:extLst>
              <a:ext uri="{FF2B5EF4-FFF2-40B4-BE49-F238E27FC236}">
                <a16:creationId xmlns:a16="http://schemas.microsoft.com/office/drawing/2014/main" id="{9AA6259F-40D9-8504-6302-6F36D82C4A13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참고자료</a:t>
            </a: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. TSS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운송이벤트 흐름도</a:t>
            </a: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 Bold" panose="020B0600000101010101" pitchFamily="34" charset="-127"/>
                <a:ea typeface="NanumSquare Bold" panose="020B0600000101010101" pitchFamily="34" charset="-127"/>
              </a:rPr>
              <a:t> (Code Level)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 Bold" panose="020B0600000101010101" pitchFamily="34" charset="-127"/>
              <a:ea typeface="NanumSquare Bold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52261EC-DC78-894C-B0E7-71B1E19AB2D1}"/>
              </a:ext>
            </a:extLst>
          </p:cNvPr>
          <p:cNvSpPr/>
          <p:nvPr/>
        </p:nvSpPr>
        <p:spPr>
          <a:xfrm>
            <a:off x="170674" y="2099391"/>
            <a:ext cx="1977793" cy="3073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FROM_GATE_IN(60)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9125B9C-A052-9459-60DB-ACA041FFDE2E}"/>
              </a:ext>
            </a:extLst>
          </p:cNvPr>
          <p:cNvSpPr/>
          <p:nvPr/>
        </p:nvSpPr>
        <p:spPr>
          <a:xfrm>
            <a:off x="170674" y="2673155"/>
            <a:ext cx="1977793" cy="3073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FROM_BLOCK_IN(65)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690AEE60-34FD-B5F3-2ED9-C188BD2A8CCB}"/>
              </a:ext>
            </a:extLst>
          </p:cNvPr>
          <p:cNvSpPr/>
          <p:nvPr/>
        </p:nvSpPr>
        <p:spPr>
          <a:xfrm>
            <a:off x="170674" y="3246919"/>
            <a:ext cx="1977793" cy="3073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FROM_LOAD(70)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023EF204-FBC9-FEA2-9F65-DFFAED33FEBF}"/>
              </a:ext>
            </a:extLst>
          </p:cNvPr>
          <p:cNvSpPr/>
          <p:nvPr/>
        </p:nvSpPr>
        <p:spPr>
          <a:xfrm>
            <a:off x="170674" y="3820683"/>
            <a:ext cx="1977793" cy="3073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FROM_GATE_OUT(80)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92EADD20-0299-4CFD-F8A3-D0B8BDA38A83}"/>
              </a:ext>
            </a:extLst>
          </p:cNvPr>
          <p:cNvSpPr/>
          <p:nvPr/>
        </p:nvSpPr>
        <p:spPr>
          <a:xfrm>
            <a:off x="170674" y="4394447"/>
            <a:ext cx="1977793" cy="3073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TO_GATE_IN(90)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C620BA68-3219-33B9-DCA7-F8FAF4705B05}"/>
              </a:ext>
            </a:extLst>
          </p:cNvPr>
          <p:cNvSpPr/>
          <p:nvPr/>
        </p:nvSpPr>
        <p:spPr>
          <a:xfrm>
            <a:off x="170674" y="4968211"/>
            <a:ext cx="1977793" cy="3073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TO_BLOCK_IN(95)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B381BE9-749A-1B37-6ECD-0C4F072C7656}"/>
              </a:ext>
            </a:extLst>
          </p:cNvPr>
          <p:cNvSpPr/>
          <p:nvPr/>
        </p:nvSpPr>
        <p:spPr>
          <a:xfrm>
            <a:off x="170674" y="5541975"/>
            <a:ext cx="1977793" cy="3073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TO_UNLOAD(100)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1F559DF3-424B-CACA-9E3B-A071D77C163D}"/>
              </a:ext>
            </a:extLst>
          </p:cNvPr>
          <p:cNvSpPr/>
          <p:nvPr/>
        </p:nvSpPr>
        <p:spPr>
          <a:xfrm>
            <a:off x="170674" y="6115739"/>
            <a:ext cx="1977793" cy="3073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TO_GATE_OUT(110)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DC1F0CB8-9A15-EEB0-B6A1-E252FE764028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>
            <a:off x="1159571" y="2406753"/>
            <a:ext cx="0" cy="2664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A31E346F-0E19-9B8F-876E-0CBE5D57B0EC}"/>
              </a:ext>
            </a:extLst>
          </p:cNvPr>
          <p:cNvCxnSpPr>
            <a:cxnSpLocks/>
            <a:stCxn id="5" idx="2"/>
            <a:endCxn id="6" idx="0"/>
          </p:cNvCxnSpPr>
          <p:nvPr/>
        </p:nvCxnSpPr>
        <p:spPr>
          <a:xfrm>
            <a:off x="1159571" y="2980517"/>
            <a:ext cx="0" cy="2664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5AB822A5-FE3E-514E-27D6-85C2B2F84B36}"/>
              </a:ext>
            </a:extLst>
          </p:cNvPr>
          <p:cNvCxnSpPr>
            <a:cxnSpLocks/>
            <a:stCxn id="6" idx="2"/>
            <a:endCxn id="7" idx="0"/>
          </p:cNvCxnSpPr>
          <p:nvPr/>
        </p:nvCxnSpPr>
        <p:spPr>
          <a:xfrm>
            <a:off x="1159571" y="3554281"/>
            <a:ext cx="0" cy="2664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6E7C3021-12D5-AD00-5B24-094AC6191399}"/>
              </a:ext>
            </a:extLst>
          </p:cNvPr>
          <p:cNvCxnSpPr>
            <a:cxnSpLocks/>
            <a:stCxn id="7" idx="2"/>
            <a:endCxn id="9" idx="0"/>
          </p:cNvCxnSpPr>
          <p:nvPr/>
        </p:nvCxnSpPr>
        <p:spPr>
          <a:xfrm>
            <a:off x="1159571" y="4128045"/>
            <a:ext cx="0" cy="2664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83FA28E4-3C42-895C-12AC-F78B158E7B28}"/>
              </a:ext>
            </a:extLst>
          </p:cNvPr>
          <p:cNvCxnSpPr>
            <a:cxnSpLocks/>
            <a:stCxn id="9" idx="2"/>
            <a:endCxn id="11" idx="0"/>
          </p:cNvCxnSpPr>
          <p:nvPr/>
        </p:nvCxnSpPr>
        <p:spPr>
          <a:xfrm>
            <a:off x="1159571" y="4701809"/>
            <a:ext cx="0" cy="2664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5A3D2616-B41F-9559-CB96-63149031B38A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1159571" y="5275573"/>
            <a:ext cx="0" cy="2664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CB8898FA-C7B6-E3EA-333B-0805AE7874C2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1159571" y="5849337"/>
            <a:ext cx="0" cy="2664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B56E296-FC4C-BBEB-CEF4-AC0553ED8E1F}"/>
              </a:ext>
            </a:extLst>
          </p:cNvPr>
          <p:cNvSpPr/>
          <p:nvPr/>
        </p:nvSpPr>
        <p:spPr>
          <a:xfrm>
            <a:off x="170674" y="1525627"/>
            <a:ext cx="1977793" cy="307362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solidFill>
                  <a:schemeClr val="tx1"/>
                </a:solidFill>
              </a:rPr>
              <a:t>READY(10)</a:t>
            </a:r>
            <a:endParaRPr kumimoji="1" lang="ko-Kore-KR" altLang="en-US" sz="1400" dirty="0">
              <a:solidFill>
                <a:schemeClr val="tx1"/>
              </a:solidFill>
            </a:endParaRPr>
          </a:p>
        </p:txBody>
      </p: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7253C625-33F2-DB88-96FD-B972302377CA}"/>
              </a:ext>
            </a:extLst>
          </p:cNvPr>
          <p:cNvCxnSpPr>
            <a:cxnSpLocks/>
            <a:stCxn id="36" idx="2"/>
            <a:endCxn id="4" idx="0"/>
          </p:cNvCxnSpPr>
          <p:nvPr/>
        </p:nvCxnSpPr>
        <p:spPr>
          <a:xfrm>
            <a:off x="1159571" y="1832989"/>
            <a:ext cx="0" cy="26640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429A447E-3961-1B51-148F-1F6505A60E53}"/>
              </a:ext>
            </a:extLst>
          </p:cNvPr>
          <p:cNvSpPr/>
          <p:nvPr/>
        </p:nvSpPr>
        <p:spPr>
          <a:xfrm>
            <a:off x="4557733" y="1542122"/>
            <a:ext cx="1977777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Blockchain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7CF6203B-26CE-0784-7AA4-A6CD85C70E32}"/>
              </a:ext>
            </a:extLst>
          </p:cNvPr>
          <p:cNvSpPr/>
          <p:nvPr/>
        </p:nvSpPr>
        <p:spPr>
          <a:xfrm>
            <a:off x="4557733" y="2084487"/>
            <a:ext cx="1977794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ittInvokeAlarmController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3" name="다이아몬드 42">
            <a:extLst>
              <a:ext uri="{FF2B5EF4-FFF2-40B4-BE49-F238E27FC236}">
                <a16:creationId xmlns:a16="http://schemas.microsoft.com/office/drawing/2014/main" id="{A1047CA7-E3D3-DA00-B517-31CDABEFC43D}"/>
              </a:ext>
            </a:extLst>
          </p:cNvPr>
          <p:cNvSpPr/>
          <p:nvPr/>
        </p:nvSpPr>
        <p:spPr>
          <a:xfrm>
            <a:off x="4784621" y="2644757"/>
            <a:ext cx="1523999" cy="57376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Method</a:t>
            </a:r>
            <a:r>
              <a:rPr kumimoji="1" lang="ko-KR" altLang="en-US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분기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44" name="직선 화살표 연결선 43">
            <a:extLst>
              <a:ext uri="{FF2B5EF4-FFF2-40B4-BE49-F238E27FC236}">
                <a16:creationId xmlns:a16="http://schemas.microsoft.com/office/drawing/2014/main" id="{22204143-08C6-BB40-711B-9E07EBC832C4}"/>
              </a:ext>
            </a:extLst>
          </p:cNvPr>
          <p:cNvCxnSpPr>
            <a:cxnSpLocks/>
            <a:stCxn id="41" idx="2"/>
            <a:endCxn id="42" idx="0"/>
          </p:cNvCxnSpPr>
          <p:nvPr/>
        </p:nvCxnSpPr>
        <p:spPr>
          <a:xfrm>
            <a:off x="5546622" y="1849484"/>
            <a:ext cx="8" cy="23500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AE7BCDB3-CF98-5550-3FC4-D60B7EE2F597}"/>
              </a:ext>
            </a:extLst>
          </p:cNvPr>
          <p:cNvCxnSpPr>
            <a:cxnSpLocks/>
            <a:stCxn id="42" idx="2"/>
            <a:endCxn id="43" idx="0"/>
          </p:cNvCxnSpPr>
          <p:nvPr/>
        </p:nvCxnSpPr>
        <p:spPr>
          <a:xfrm flipH="1">
            <a:off x="5546621" y="2391849"/>
            <a:ext cx="9" cy="252908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B94F7EA9-367A-1BEB-8373-ABE2B216A3CF}"/>
              </a:ext>
            </a:extLst>
          </p:cNvPr>
          <p:cNvSpPr/>
          <p:nvPr/>
        </p:nvSpPr>
        <p:spPr>
          <a:xfrm>
            <a:off x="6947317" y="3598871"/>
            <a:ext cx="1403385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그룹오더</a:t>
            </a:r>
            <a:r>
              <a:rPr kumimoji="1" lang="ko-KR" altLang="en-US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저장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EE9DE4C-9E94-D361-3D2B-6147A5F49BF9}"/>
              </a:ext>
            </a:extLst>
          </p:cNvPr>
          <p:cNvSpPr txBox="1"/>
          <p:nvPr/>
        </p:nvSpPr>
        <p:spPr>
          <a:xfrm>
            <a:off x="6456055" y="2580227"/>
            <a:ext cx="11929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StartGroupOrder, </a:t>
            </a:r>
          </a:p>
          <a:p>
            <a:pPr algn="ctr"/>
            <a:r>
              <a:rPr kumimoji="1" lang="en-US" altLang="ko-Kore-KR" sz="9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RestartGroupOrder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53" name="꺾인 연결선[E] 52">
            <a:extLst>
              <a:ext uri="{FF2B5EF4-FFF2-40B4-BE49-F238E27FC236}">
                <a16:creationId xmlns:a16="http://schemas.microsoft.com/office/drawing/2014/main" id="{ACDB2FAF-9CDB-2A19-C369-C41562930252}"/>
              </a:ext>
            </a:extLst>
          </p:cNvPr>
          <p:cNvCxnSpPr>
            <a:cxnSpLocks/>
            <a:stCxn id="43" idx="1"/>
            <a:endCxn id="58" idx="0"/>
          </p:cNvCxnSpPr>
          <p:nvPr/>
        </p:nvCxnSpPr>
        <p:spPr>
          <a:xfrm rot="10800000" flipV="1">
            <a:off x="3329785" y="2931639"/>
            <a:ext cx="1454836" cy="667232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767BDBB-9A5C-064A-8BDC-B25160446AFF}"/>
              </a:ext>
            </a:extLst>
          </p:cNvPr>
          <p:cNvSpPr txBox="1"/>
          <p:nvPr/>
        </p:nvSpPr>
        <p:spPr>
          <a:xfrm>
            <a:off x="3081631" y="2543981"/>
            <a:ext cx="1996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9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CreateDispatchInfo</a:t>
            </a:r>
            <a:r>
              <a:rPr kumimoji="1" lang="en-US" altLang="ko-Kore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, </a:t>
            </a:r>
            <a:r>
              <a:rPr kumimoji="1" lang="en-US" altLang="ko-Kore-KR" sz="9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CreateCopino</a:t>
            </a:r>
            <a:r>
              <a:rPr kumimoji="1" lang="en-US" altLang="ko-Kore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</a:p>
          <a:p>
            <a:pPr algn="ctr"/>
            <a:r>
              <a:rPr kumimoji="1" lang="en-US" altLang="ko-Kore-KR" sz="9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ChangeTruckNo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D5F9CD4F-5F18-47CE-7B2F-AE29F079BC15}"/>
              </a:ext>
            </a:extLst>
          </p:cNvPr>
          <p:cNvSpPr/>
          <p:nvPr/>
        </p:nvSpPr>
        <p:spPr>
          <a:xfrm>
            <a:off x="2628092" y="3598871"/>
            <a:ext cx="1403385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트럭운송 오더 저장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59" name="꺾인 연결선[E] 58">
            <a:extLst>
              <a:ext uri="{FF2B5EF4-FFF2-40B4-BE49-F238E27FC236}">
                <a16:creationId xmlns:a16="http://schemas.microsoft.com/office/drawing/2014/main" id="{40D5C373-7D51-402F-C4EE-002B33C1E8F5}"/>
              </a:ext>
            </a:extLst>
          </p:cNvPr>
          <p:cNvCxnSpPr>
            <a:cxnSpLocks/>
            <a:stCxn id="43" idx="3"/>
            <a:endCxn id="50" idx="0"/>
          </p:cNvCxnSpPr>
          <p:nvPr/>
        </p:nvCxnSpPr>
        <p:spPr>
          <a:xfrm>
            <a:off x="6308620" y="2931639"/>
            <a:ext cx="1340390" cy="667232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1C5B2C83-3BF1-6CC5-7F5C-0DF0FE947396}"/>
              </a:ext>
            </a:extLst>
          </p:cNvPr>
          <p:cNvSpPr/>
          <p:nvPr/>
        </p:nvSpPr>
        <p:spPr>
          <a:xfrm>
            <a:off x="2628091" y="4185700"/>
            <a:ext cx="1403385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운송상태 업데이트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C02F2B27-BC67-FD39-0EEB-045CF2B9E947}"/>
              </a:ext>
            </a:extLst>
          </p:cNvPr>
          <p:cNvSpPr/>
          <p:nvPr/>
        </p:nvSpPr>
        <p:spPr>
          <a:xfrm>
            <a:off x="2628091" y="4772529"/>
            <a:ext cx="1403385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운송 로그 저장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09" name="직선 화살표 연결선 1408">
            <a:extLst>
              <a:ext uri="{FF2B5EF4-FFF2-40B4-BE49-F238E27FC236}">
                <a16:creationId xmlns:a16="http://schemas.microsoft.com/office/drawing/2014/main" id="{421E3C11-4BC0-2870-1739-1967D9048412}"/>
              </a:ext>
            </a:extLst>
          </p:cNvPr>
          <p:cNvCxnSpPr>
            <a:cxnSpLocks/>
            <a:stCxn id="58" idx="2"/>
            <a:endCxn id="62" idx="0"/>
          </p:cNvCxnSpPr>
          <p:nvPr/>
        </p:nvCxnSpPr>
        <p:spPr>
          <a:xfrm flipH="1">
            <a:off x="3329784" y="3906233"/>
            <a:ext cx="1" cy="27946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2" name="직선 화살표 연결선 1411">
            <a:extLst>
              <a:ext uri="{FF2B5EF4-FFF2-40B4-BE49-F238E27FC236}">
                <a16:creationId xmlns:a16="http://schemas.microsoft.com/office/drawing/2014/main" id="{ABBE30A3-72AF-E0E8-AAEB-1AF7A163062B}"/>
              </a:ext>
            </a:extLst>
          </p:cNvPr>
          <p:cNvCxnSpPr>
            <a:cxnSpLocks/>
            <a:stCxn id="62" idx="2"/>
            <a:endCxn id="63" idx="0"/>
          </p:cNvCxnSpPr>
          <p:nvPr/>
        </p:nvCxnSpPr>
        <p:spPr>
          <a:xfrm>
            <a:off x="3329784" y="4493062"/>
            <a:ext cx="0" cy="27946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2" name="직사각형 1421">
            <a:extLst>
              <a:ext uri="{FF2B5EF4-FFF2-40B4-BE49-F238E27FC236}">
                <a16:creationId xmlns:a16="http://schemas.microsoft.com/office/drawing/2014/main" id="{31338B8F-A9C4-DAE8-1D50-6F06CCB099CC}"/>
              </a:ext>
            </a:extLst>
          </p:cNvPr>
          <p:cNvSpPr/>
          <p:nvPr/>
        </p:nvSpPr>
        <p:spPr>
          <a:xfrm>
            <a:off x="6947316" y="4185700"/>
            <a:ext cx="1403385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운송 로그 저장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23" name="직선 화살표 연결선 1422">
            <a:extLst>
              <a:ext uri="{FF2B5EF4-FFF2-40B4-BE49-F238E27FC236}">
                <a16:creationId xmlns:a16="http://schemas.microsoft.com/office/drawing/2014/main" id="{BF5D2DF5-E4E4-C3C3-888E-AB2115E9CE67}"/>
              </a:ext>
            </a:extLst>
          </p:cNvPr>
          <p:cNvCxnSpPr>
            <a:cxnSpLocks/>
            <a:stCxn id="50" idx="2"/>
            <a:endCxn id="1422" idx="0"/>
          </p:cNvCxnSpPr>
          <p:nvPr/>
        </p:nvCxnSpPr>
        <p:spPr>
          <a:xfrm flipH="1">
            <a:off x="7649009" y="3906233"/>
            <a:ext cx="1" cy="27946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9" name="직사각형 1428">
            <a:extLst>
              <a:ext uri="{FF2B5EF4-FFF2-40B4-BE49-F238E27FC236}">
                <a16:creationId xmlns:a16="http://schemas.microsoft.com/office/drawing/2014/main" id="{BD4CEDD9-1F12-C6F0-BA1C-7556557777EB}"/>
              </a:ext>
            </a:extLst>
          </p:cNvPr>
          <p:cNvSpPr/>
          <p:nvPr/>
        </p:nvSpPr>
        <p:spPr>
          <a:xfrm>
            <a:off x="4844927" y="3588064"/>
            <a:ext cx="1403385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운송상태 업데이트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32" name="직선 화살표 연결선 1431">
            <a:extLst>
              <a:ext uri="{FF2B5EF4-FFF2-40B4-BE49-F238E27FC236}">
                <a16:creationId xmlns:a16="http://schemas.microsoft.com/office/drawing/2014/main" id="{6189CDAE-C53C-DD48-3FD5-07D967258588}"/>
              </a:ext>
            </a:extLst>
          </p:cNvPr>
          <p:cNvCxnSpPr>
            <a:cxnSpLocks/>
            <a:stCxn id="43" idx="2"/>
            <a:endCxn id="1429" idx="0"/>
          </p:cNvCxnSpPr>
          <p:nvPr/>
        </p:nvCxnSpPr>
        <p:spPr>
          <a:xfrm flipH="1">
            <a:off x="5546620" y="3218521"/>
            <a:ext cx="1" cy="36954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5" name="TextBox 1434">
            <a:extLst>
              <a:ext uri="{FF2B5EF4-FFF2-40B4-BE49-F238E27FC236}">
                <a16:creationId xmlns:a16="http://schemas.microsoft.com/office/drawing/2014/main" id="{A548E67E-65C2-F26D-2937-CA93FB7F4188}"/>
              </a:ext>
            </a:extLst>
          </p:cNvPr>
          <p:cNvSpPr txBox="1"/>
          <p:nvPr/>
        </p:nvSpPr>
        <p:spPr>
          <a:xfrm>
            <a:off x="4554951" y="317968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9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GateIn</a:t>
            </a:r>
            <a:r>
              <a:rPr kumimoji="1" lang="en-US" altLang="ko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  <a:r>
              <a:rPr kumimoji="1" lang="ko-KR" altLang="en-US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sz="9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GateOut</a:t>
            </a:r>
            <a:r>
              <a:rPr kumimoji="1" lang="ko-KR" altLang="en-US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kumimoji="1" lang="en-US" altLang="ko-KR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kumimoji="1" lang="en-US" altLang="ko-KR" sz="9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JobDone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36" name="직사각형 1435">
            <a:extLst>
              <a:ext uri="{FF2B5EF4-FFF2-40B4-BE49-F238E27FC236}">
                <a16:creationId xmlns:a16="http://schemas.microsoft.com/office/drawing/2014/main" id="{C4D30891-8D98-16A7-2DC3-7A5C19B89AB6}"/>
              </a:ext>
            </a:extLst>
          </p:cNvPr>
          <p:cNvSpPr/>
          <p:nvPr/>
        </p:nvSpPr>
        <p:spPr>
          <a:xfrm>
            <a:off x="4842239" y="4185700"/>
            <a:ext cx="1403385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운송 로그 저장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37" name="직선 화살표 연결선 1436">
            <a:extLst>
              <a:ext uri="{FF2B5EF4-FFF2-40B4-BE49-F238E27FC236}">
                <a16:creationId xmlns:a16="http://schemas.microsoft.com/office/drawing/2014/main" id="{8F3B4898-E8F7-0E46-D05F-CADC1259D258}"/>
              </a:ext>
            </a:extLst>
          </p:cNvPr>
          <p:cNvCxnSpPr>
            <a:cxnSpLocks/>
            <a:stCxn id="1429" idx="2"/>
            <a:endCxn id="1436" idx="0"/>
          </p:cNvCxnSpPr>
          <p:nvPr/>
        </p:nvCxnSpPr>
        <p:spPr>
          <a:xfrm flipH="1">
            <a:off x="5543932" y="3895426"/>
            <a:ext cx="2688" cy="29027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0" name="다이아몬드 1439">
            <a:extLst>
              <a:ext uri="{FF2B5EF4-FFF2-40B4-BE49-F238E27FC236}">
                <a16:creationId xmlns:a16="http://schemas.microsoft.com/office/drawing/2014/main" id="{086AA1F0-B11B-655B-A63F-7B9A8C7194F7}"/>
              </a:ext>
            </a:extLst>
          </p:cNvPr>
          <p:cNvSpPr/>
          <p:nvPr/>
        </p:nvSpPr>
        <p:spPr>
          <a:xfrm>
            <a:off x="4781931" y="4752788"/>
            <a:ext cx="1523999" cy="573764"/>
          </a:xfrm>
          <a:prstGeom prst="diamond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0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42" name="TextBox 1441">
            <a:extLst>
              <a:ext uri="{FF2B5EF4-FFF2-40B4-BE49-F238E27FC236}">
                <a16:creationId xmlns:a16="http://schemas.microsoft.com/office/drawing/2014/main" id="{93CF6FD1-2308-2974-08EC-DF780CD22366}"/>
              </a:ext>
            </a:extLst>
          </p:cNvPr>
          <p:cNvSpPr txBox="1"/>
          <p:nvPr/>
        </p:nvSpPr>
        <p:spPr>
          <a:xfrm>
            <a:off x="4923826" y="4924254"/>
            <a:ext cx="1240208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운송 </a:t>
            </a:r>
            <a:r>
              <a:rPr kumimoji="1" lang="ko-KR" altLang="en-US" sz="10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상태값</a:t>
            </a:r>
            <a:r>
              <a:rPr kumimoji="1" lang="ko-KR" altLang="en-US" sz="10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sz="10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&gt;=100</a:t>
            </a:r>
            <a:endParaRPr kumimoji="1" lang="ko-Kore-KR" altLang="en-US" sz="10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43" name="직선 화살표 연결선 1442">
            <a:extLst>
              <a:ext uri="{FF2B5EF4-FFF2-40B4-BE49-F238E27FC236}">
                <a16:creationId xmlns:a16="http://schemas.microsoft.com/office/drawing/2014/main" id="{547639A2-F66A-4ADC-1663-F5181A506C61}"/>
              </a:ext>
            </a:extLst>
          </p:cNvPr>
          <p:cNvCxnSpPr>
            <a:cxnSpLocks/>
            <a:stCxn id="1436" idx="2"/>
            <a:endCxn id="1440" idx="0"/>
          </p:cNvCxnSpPr>
          <p:nvPr/>
        </p:nvCxnSpPr>
        <p:spPr>
          <a:xfrm flipH="1">
            <a:off x="5543931" y="4493062"/>
            <a:ext cx="1" cy="2597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6" name="직사각형 1445">
            <a:extLst>
              <a:ext uri="{FF2B5EF4-FFF2-40B4-BE49-F238E27FC236}">
                <a16:creationId xmlns:a16="http://schemas.microsoft.com/office/drawing/2014/main" id="{FBADF0B9-DF71-3C20-B818-4D534C7DA720}"/>
              </a:ext>
            </a:extLst>
          </p:cNvPr>
          <p:cNvSpPr/>
          <p:nvPr/>
        </p:nvSpPr>
        <p:spPr>
          <a:xfrm>
            <a:off x="4842237" y="5646978"/>
            <a:ext cx="1403385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운송 이력 저장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47" name="직선 화살표 연결선 1446">
            <a:extLst>
              <a:ext uri="{FF2B5EF4-FFF2-40B4-BE49-F238E27FC236}">
                <a16:creationId xmlns:a16="http://schemas.microsoft.com/office/drawing/2014/main" id="{EEB2891C-FD67-D827-682B-DBD2D9647B1D}"/>
              </a:ext>
            </a:extLst>
          </p:cNvPr>
          <p:cNvCxnSpPr>
            <a:cxnSpLocks/>
            <a:stCxn id="1440" idx="2"/>
            <a:endCxn id="1446" idx="0"/>
          </p:cNvCxnSpPr>
          <p:nvPr/>
        </p:nvCxnSpPr>
        <p:spPr>
          <a:xfrm flipH="1">
            <a:off x="5543930" y="5326552"/>
            <a:ext cx="1" cy="320426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0" name="TextBox 1449">
            <a:extLst>
              <a:ext uri="{FF2B5EF4-FFF2-40B4-BE49-F238E27FC236}">
                <a16:creationId xmlns:a16="http://schemas.microsoft.com/office/drawing/2014/main" id="{ADE60464-362A-13AB-FE6F-128648808EFA}"/>
              </a:ext>
            </a:extLst>
          </p:cNvPr>
          <p:cNvSpPr txBox="1"/>
          <p:nvPr/>
        </p:nvSpPr>
        <p:spPr>
          <a:xfrm>
            <a:off x="5120238" y="5334713"/>
            <a:ext cx="40427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true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52" name="직사각형 1451">
            <a:extLst>
              <a:ext uri="{FF2B5EF4-FFF2-40B4-BE49-F238E27FC236}">
                <a16:creationId xmlns:a16="http://schemas.microsoft.com/office/drawing/2014/main" id="{FCFE3661-554C-0EF1-C690-1A20EC5CA150}"/>
              </a:ext>
            </a:extLst>
          </p:cNvPr>
          <p:cNvSpPr/>
          <p:nvPr/>
        </p:nvSpPr>
        <p:spPr>
          <a:xfrm>
            <a:off x="6719515" y="5646978"/>
            <a:ext cx="1696093" cy="307362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1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ittTransHistoryService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53" name="직선 화살표 연결선 1452">
            <a:extLst>
              <a:ext uri="{FF2B5EF4-FFF2-40B4-BE49-F238E27FC236}">
                <a16:creationId xmlns:a16="http://schemas.microsoft.com/office/drawing/2014/main" id="{0D83372E-0965-9D43-826F-81F4213BE692}"/>
              </a:ext>
            </a:extLst>
          </p:cNvPr>
          <p:cNvCxnSpPr>
            <a:cxnSpLocks/>
            <a:stCxn id="1446" idx="3"/>
            <a:endCxn id="1452" idx="1"/>
          </p:cNvCxnSpPr>
          <p:nvPr/>
        </p:nvCxnSpPr>
        <p:spPr>
          <a:xfrm>
            <a:off x="6245622" y="5800659"/>
            <a:ext cx="473893" cy="0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7" name="직사각형 1456">
            <a:extLst>
              <a:ext uri="{FF2B5EF4-FFF2-40B4-BE49-F238E27FC236}">
                <a16:creationId xmlns:a16="http://schemas.microsoft.com/office/drawing/2014/main" id="{68F2C173-BBAF-A15C-5041-E2DCAA477119}"/>
              </a:ext>
            </a:extLst>
          </p:cNvPr>
          <p:cNvSpPr/>
          <p:nvPr/>
        </p:nvSpPr>
        <p:spPr>
          <a:xfrm>
            <a:off x="6719515" y="6189127"/>
            <a:ext cx="1696093" cy="392001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0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블록체인 이력조회 및 </a:t>
            </a:r>
            <a:endParaRPr kumimoji="1" lang="en-US" altLang="ko-KR" sz="10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algn="ctr"/>
            <a:r>
              <a:rPr kumimoji="1" lang="ko-KR" altLang="en-US" sz="10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운송 상태 이력 저장</a:t>
            </a:r>
            <a:endParaRPr kumimoji="1" lang="ko-Kore-KR" altLang="en-US" sz="10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58" name="직선 화살표 연결선 1457">
            <a:extLst>
              <a:ext uri="{FF2B5EF4-FFF2-40B4-BE49-F238E27FC236}">
                <a16:creationId xmlns:a16="http://schemas.microsoft.com/office/drawing/2014/main" id="{ECCF67D0-C462-881A-AC95-D84F8C5AF893}"/>
              </a:ext>
            </a:extLst>
          </p:cNvPr>
          <p:cNvCxnSpPr>
            <a:cxnSpLocks/>
            <a:stCxn id="1452" idx="2"/>
            <a:endCxn id="1457" idx="0"/>
          </p:cNvCxnSpPr>
          <p:nvPr/>
        </p:nvCxnSpPr>
        <p:spPr>
          <a:xfrm>
            <a:off x="7567562" y="5954340"/>
            <a:ext cx="0" cy="23478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2" name="TextBox 1461">
            <a:extLst>
              <a:ext uri="{FF2B5EF4-FFF2-40B4-BE49-F238E27FC236}">
                <a16:creationId xmlns:a16="http://schemas.microsoft.com/office/drawing/2014/main" id="{B9FCF0DE-83E2-ED74-1F1F-1AF237CF9960}"/>
              </a:ext>
            </a:extLst>
          </p:cNvPr>
          <p:cNvSpPr txBox="1"/>
          <p:nvPr/>
        </p:nvSpPr>
        <p:spPr>
          <a:xfrm>
            <a:off x="7567561" y="5954340"/>
            <a:ext cx="74251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비동기 처리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4649686-B183-5CA0-6472-A277A1D4B43D}"/>
              </a:ext>
            </a:extLst>
          </p:cNvPr>
          <p:cNvSpPr/>
          <p:nvPr/>
        </p:nvSpPr>
        <p:spPr>
          <a:xfrm>
            <a:off x="6947315" y="4889434"/>
            <a:ext cx="1403385" cy="307362"/>
          </a:xfrm>
          <a:prstGeom prst="rect">
            <a:avLst/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11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종료</a:t>
            </a:r>
            <a:endParaRPr kumimoji="1" lang="ko-Kore-KR" altLang="en-US" sz="11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981680C5-C449-4AEC-3880-E6200E65ED34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305930" y="5039670"/>
            <a:ext cx="641385" cy="3445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B5DD310-7D55-8289-3E4B-A5B9E81A0CDD}"/>
              </a:ext>
            </a:extLst>
          </p:cNvPr>
          <p:cNvSpPr txBox="1"/>
          <p:nvPr/>
        </p:nvSpPr>
        <p:spPr>
          <a:xfrm>
            <a:off x="6401141" y="4808838"/>
            <a:ext cx="43473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false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DBE22EA-4D2D-1D0C-1CD2-3C5FC8C2968D}"/>
              </a:ext>
            </a:extLst>
          </p:cNvPr>
          <p:cNvSpPr txBox="1"/>
          <p:nvPr/>
        </p:nvSpPr>
        <p:spPr>
          <a:xfrm>
            <a:off x="470118" y="1755838"/>
            <a:ext cx="137890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최초 </a:t>
            </a:r>
            <a:r>
              <a:rPr kumimoji="1" lang="en-US" altLang="ko-KR" sz="900" dirty="0" err="1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CreateCopino</a:t>
            </a:r>
            <a:r>
              <a:rPr kumimoji="1" lang="en-US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상태</a:t>
            </a:r>
            <a:endParaRPr kumimoji="1" lang="ko-Kore-KR" altLang="en-US" sz="900" dirty="0">
              <a:solidFill>
                <a:srgbClr val="C00000"/>
              </a:solidFill>
              <a:highlight>
                <a:srgbClr val="FFFF00"/>
              </a:highlight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7550553-04B9-506B-F231-BE9277608CBC}"/>
              </a:ext>
            </a:extLst>
          </p:cNvPr>
          <p:cNvSpPr txBox="1"/>
          <p:nvPr/>
        </p:nvSpPr>
        <p:spPr>
          <a:xfrm>
            <a:off x="390199" y="2321313"/>
            <a:ext cx="151195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반출터미널 </a:t>
            </a:r>
            <a:r>
              <a:rPr kumimoji="1"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게이트진입</a:t>
            </a:r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 상태</a:t>
            </a:r>
            <a:endParaRPr kumimoji="1" lang="ko-Kore-KR" altLang="en-US" sz="900" dirty="0">
              <a:solidFill>
                <a:srgbClr val="C00000"/>
              </a:solidFill>
              <a:highlight>
                <a:srgbClr val="FFFF00"/>
              </a:highlight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3FF4502-5A4B-EDE4-2D1E-6B20BA58F3ED}"/>
              </a:ext>
            </a:extLst>
          </p:cNvPr>
          <p:cNvSpPr txBox="1"/>
          <p:nvPr/>
        </p:nvSpPr>
        <p:spPr>
          <a:xfrm>
            <a:off x="377870" y="2898454"/>
            <a:ext cx="14061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반출터미널 블록진입 상태</a:t>
            </a:r>
            <a:endParaRPr kumimoji="1" lang="ko-Kore-KR" altLang="en-US" sz="900" dirty="0">
              <a:solidFill>
                <a:srgbClr val="C00000"/>
              </a:solidFill>
              <a:highlight>
                <a:srgbClr val="FFFF00"/>
              </a:highlight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B50D09-00D6-8DEF-2042-3CE83FB732F2}"/>
              </a:ext>
            </a:extLst>
          </p:cNvPr>
          <p:cNvSpPr txBox="1"/>
          <p:nvPr/>
        </p:nvSpPr>
        <p:spPr>
          <a:xfrm>
            <a:off x="460464" y="3478744"/>
            <a:ext cx="14061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반출터미널 작업완료 상태</a:t>
            </a:r>
            <a:endParaRPr kumimoji="1" lang="ko-Kore-KR" altLang="en-US" sz="900" dirty="0">
              <a:solidFill>
                <a:srgbClr val="C00000"/>
              </a:solidFill>
              <a:highlight>
                <a:srgbClr val="FFFF00"/>
              </a:highlight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B8991A4-5D3B-BE0E-3253-D1B7D425AB95}"/>
              </a:ext>
            </a:extLst>
          </p:cNvPr>
          <p:cNvSpPr txBox="1"/>
          <p:nvPr/>
        </p:nvSpPr>
        <p:spPr>
          <a:xfrm>
            <a:off x="391499" y="4042002"/>
            <a:ext cx="151195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반출터미널 </a:t>
            </a:r>
            <a:r>
              <a:rPr kumimoji="1"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게이트진출</a:t>
            </a:r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 상태</a:t>
            </a:r>
            <a:endParaRPr kumimoji="1" lang="ko-Kore-KR" altLang="en-US" sz="900" dirty="0">
              <a:solidFill>
                <a:srgbClr val="C00000"/>
              </a:solidFill>
              <a:highlight>
                <a:srgbClr val="FFFF00"/>
              </a:highlight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11A4DF5-8845-63C4-DED4-52E7BCF438B1}"/>
              </a:ext>
            </a:extLst>
          </p:cNvPr>
          <p:cNvSpPr txBox="1"/>
          <p:nvPr/>
        </p:nvSpPr>
        <p:spPr>
          <a:xfrm>
            <a:off x="403593" y="4619244"/>
            <a:ext cx="151195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반입터미널 </a:t>
            </a:r>
            <a:r>
              <a:rPr kumimoji="1"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게이트진입</a:t>
            </a:r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 상태</a:t>
            </a:r>
            <a:endParaRPr kumimoji="1" lang="ko-Kore-KR" altLang="en-US" sz="900" dirty="0">
              <a:solidFill>
                <a:srgbClr val="C00000"/>
              </a:solidFill>
              <a:highlight>
                <a:srgbClr val="FFFF00"/>
              </a:highlight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6B2EA9E-5149-9789-408E-6C94FEC2E12E}"/>
              </a:ext>
            </a:extLst>
          </p:cNvPr>
          <p:cNvSpPr txBox="1"/>
          <p:nvPr/>
        </p:nvSpPr>
        <p:spPr>
          <a:xfrm>
            <a:off x="435976" y="5196796"/>
            <a:ext cx="14061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반입터미널 블록진입 상태</a:t>
            </a:r>
            <a:endParaRPr kumimoji="1" lang="ko-Kore-KR" altLang="en-US" sz="900" dirty="0">
              <a:solidFill>
                <a:srgbClr val="C00000"/>
              </a:solidFill>
              <a:highlight>
                <a:srgbClr val="FFFF00"/>
              </a:highlight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A607A63-520A-28C6-EAA3-738676E6B311}"/>
              </a:ext>
            </a:extLst>
          </p:cNvPr>
          <p:cNvSpPr txBox="1"/>
          <p:nvPr/>
        </p:nvSpPr>
        <p:spPr>
          <a:xfrm>
            <a:off x="380931" y="5772186"/>
            <a:ext cx="14061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반입터미널 작업완료 상태</a:t>
            </a:r>
            <a:endParaRPr kumimoji="1" lang="ko-Kore-KR" altLang="en-US" sz="900" dirty="0">
              <a:solidFill>
                <a:srgbClr val="C00000"/>
              </a:solidFill>
              <a:highlight>
                <a:srgbClr val="FFFF00"/>
              </a:highlight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7158A3C-9035-E032-BA6E-4350C4347232}"/>
              </a:ext>
            </a:extLst>
          </p:cNvPr>
          <p:cNvSpPr txBox="1"/>
          <p:nvPr/>
        </p:nvSpPr>
        <p:spPr>
          <a:xfrm>
            <a:off x="383076" y="6350296"/>
            <a:ext cx="151195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반입터미널 </a:t>
            </a:r>
            <a:r>
              <a:rPr kumimoji="1"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게이트진출</a:t>
            </a:r>
            <a:r>
              <a:rPr kumimoji="1"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 상태</a:t>
            </a:r>
            <a:endParaRPr kumimoji="1" lang="ko-Kore-KR" altLang="en-US" sz="900" dirty="0">
              <a:solidFill>
                <a:srgbClr val="C00000"/>
              </a:solidFill>
              <a:highlight>
                <a:srgbClr val="FFFF00"/>
              </a:highlight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5" name="말풍선: 사각형 1427">
            <a:extLst>
              <a:ext uri="{FF2B5EF4-FFF2-40B4-BE49-F238E27FC236}">
                <a16:creationId xmlns:a16="http://schemas.microsoft.com/office/drawing/2014/main" id="{1ABAE508-B733-1A13-6D25-3B781CC95718}"/>
              </a:ext>
            </a:extLst>
          </p:cNvPr>
          <p:cNvSpPr/>
          <p:nvPr/>
        </p:nvSpPr>
        <p:spPr>
          <a:xfrm>
            <a:off x="2386447" y="5646978"/>
            <a:ext cx="2038069" cy="860551"/>
          </a:xfrm>
          <a:prstGeom prst="wedgeRectCallout">
            <a:avLst>
              <a:gd name="adj1" fmla="val -58605"/>
              <a:gd name="adj2" fmla="val -43958"/>
            </a:avLst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36000" bIns="0" rtlCol="0" anchor="ctr"/>
          <a:lstStyle/>
          <a:p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추가적으로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상태가 존재함</a:t>
            </a:r>
            <a:endParaRPr lang="en-US" altLang="ko-KR" sz="800" dirty="0">
              <a:solidFill>
                <a:srgbClr val="C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반출터미널 작업취소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(CANCEL_IN(-70))</a:t>
            </a:r>
          </a:p>
          <a:p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-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반입터미널 작업취소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(CANCEL_OUT(-60))</a:t>
            </a:r>
          </a:p>
        </p:txBody>
      </p:sp>
    </p:spTree>
    <p:extLst>
      <p:ext uri="{BB962C8B-B14F-4D97-AF65-F5344CB8AC3E}">
        <p14:creationId xmlns:p14="http://schemas.microsoft.com/office/powerpoint/2010/main" val="1494506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FD528-F61D-97AF-48E6-DCF5DDC413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84414756-226B-B148-1FF6-6550DCE6E2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4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E53BAFE5-2174-9CEB-EEC0-0584BBB08D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760692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en-US" altLang="ko-KR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리팩토링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D8ABC7DD-4CE2-CF84-13D0-B564AE856AAD}"/>
              </a:ext>
            </a:extLst>
          </p:cNvPr>
          <p:cNvSpPr txBox="1"/>
          <p:nvPr/>
        </p:nvSpPr>
        <p:spPr>
          <a:xfrm>
            <a:off x="444398" y="237631"/>
            <a:ext cx="30232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effectLst/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모서리가 둥근 직사각형 108">
            <a:extLst>
              <a:ext uri="{FF2B5EF4-FFF2-40B4-BE49-F238E27FC236}">
                <a16:creationId xmlns:a16="http://schemas.microsoft.com/office/drawing/2014/main" id="{41FD159D-2D46-79C2-E608-F31A3EA609A6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참고자료</a:t>
            </a: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.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sz="1600" b="1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올컨</a:t>
            </a: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e TSS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관련 데이터 흐름도</a:t>
            </a: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( TSS </a:t>
            </a:r>
            <a:r>
              <a:rPr lang="ko-KR" altLang="en-US" sz="1600" b="1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단건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–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sz="1600" b="1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반출입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sz="1600" b="1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코피노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생성 기준</a:t>
            </a: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)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E348E5B2-A400-B2F6-1241-E67FCB5DFDD9}"/>
              </a:ext>
            </a:extLst>
          </p:cNvPr>
          <p:cNvSpPr/>
          <p:nvPr/>
        </p:nvSpPr>
        <p:spPr>
          <a:xfrm>
            <a:off x="7393384" y="6148316"/>
            <a:ext cx="433608" cy="14578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B64181D-CBCE-257A-5E73-025FF92DC855}"/>
              </a:ext>
            </a:extLst>
          </p:cNvPr>
          <p:cNvSpPr txBox="1"/>
          <p:nvPr/>
        </p:nvSpPr>
        <p:spPr>
          <a:xfrm>
            <a:off x="7767853" y="6121345"/>
            <a:ext cx="1306769" cy="2000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7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: </a:t>
            </a:r>
            <a:r>
              <a:rPr kumimoji="1" lang="en-US" altLang="ko-KR" sz="700" dirty="0" err="1">
                <a:latin typeface="NanumSquareOTF" panose="020B0600000101010101" pitchFamily="34" charset="-127"/>
                <a:ea typeface="NanumSquareOTF" panose="020B0600000101010101" pitchFamily="34" charset="-127"/>
              </a:rPr>
              <a:t>VbsInvokeAlarmController</a:t>
            </a:r>
            <a:endParaRPr kumimoji="1" lang="ko-Kore-KR" altLang="en-US" sz="7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4" name="직선 연결선 18">
            <a:extLst>
              <a:ext uri="{FF2B5EF4-FFF2-40B4-BE49-F238E27FC236}">
                <a16:creationId xmlns:a16="http://schemas.microsoft.com/office/drawing/2014/main" id="{6EC547AA-C14E-3F30-BA67-CAC49FB5D785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1302418" y="1845725"/>
            <a:ext cx="7634" cy="3958017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사각형: 둥근 모서리 3">
            <a:extLst>
              <a:ext uri="{FF2B5EF4-FFF2-40B4-BE49-F238E27FC236}">
                <a16:creationId xmlns:a16="http://schemas.microsoft.com/office/drawing/2014/main" id="{A268B979-A9BD-0078-F88F-1DB54A035138}"/>
              </a:ext>
            </a:extLst>
          </p:cNvPr>
          <p:cNvSpPr/>
          <p:nvPr/>
        </p:nvSpPr>
        <p:spPr>
          <a:xfrm>
            <a:off x="2144231" y="1551573"/>
            <a:ext cx="938212" cy="2952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(Out)Terminal Agent</a:t>
            </a:r>
            <a:endParaRPr lang="ko-KR" altLang="en-US" sz="1000" b="1" dirty="0">
              <a:solidFill>
                <a:schemeClr val="tx1">
                  <a:lumMod val="95000"/>
                  <a:lumOff val="5000"/>
                </a:schemeClr>
              </a:solidFill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9" name="사각형: 둥근 모서리 4">
            <a:extLst>
              <a:ext uri="{FF2B5EF4-FFF2-40B4-BE49-F238E27FC236}">
                <a16:creationId xmlns:a16="http://schemas.microsoft.com/office/drawing/2014/main" id="{887C613C-AC18-711E-131F-6522CB0C365D}"/>
              </a:ext>
            </a:extLst>
          </p:cNvPr>
          <p:cNvSpPr/>
          <p:nvPr/>
        </p:nvSpPr>
        <p:spPr>
          <a:xfrm>
            <a:off x="840946" y="1550450"/>
            <a:ext cx="938212" cy="295275"/>
          </a:xfrm>
          <a:prstGeom prst="roundRect">
            <a:avLst/>
          </a:prstGeom>
          <a:solidFill>
            <a:srgbClr val="92D050"/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Accio</a:t>
            </a:r>
            <a:r>
              <a:rPr lang="ko-KR" altLang="en-US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블록체인</a:t>
            </a:r>
          </a:p>
        </p:txBody>
      </p:sp>
      <p:sp>
        <p:nvSpPr>
          <p:cNvPr id="11" name="사각형: 둥근 모서리 5">
            <a:extLst>
              <a:ext uri="{FF2B5EF4-FFF2-40B4-BE49-F238E27FC236}">
                <a16:creationId xmlns:a16="http://schemas.microsoft.com/office/drawing/2014/main" id="{B5D54854-5DC1-2E41-7529-56F9B6F367FB}"/>
              </a:ext>
            </a:extLst>
          </p:cNvPr>
          <p:cNvSpPr/>
          <p:nvPr/>
        </p:nvSpPr>
        <p:spPr>
          <a:xfrm>
            <a:off x="4815072" y="1540367"/>
            <a:ext cx="938212" cy="2952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</a:t>
            </a:r>
            <a:r>
              <a:rPr lang="en-US" altLang="ko-KR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-API</a:t>
            </a:r>
            <a:endParaRPr lang="ko-KR" altLang="en-US" sz="1000" b="1" dirty="0">
              <a:solidFill>
                <a:schemeClr val="tx1">
                  <a:lumMod val="95000"/>
                  <a:lumOff val="5000"/>
                </a:schemeClr>
              </a:solidFill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12" name="사각형: 둥근 모서리 6">
            <a:extLst>
              <a:ext uri="{FF2B5EF4-FFF2-40B4-BE49-F238E27FC236}">
                <a16:creationId xmlns:a16="http://schemas.microsoft.com/office/drawing/2014/main" id="{3ADEA835-2570-FF98-41C6-7938155C7BC8}"/>
              </a:ext>
            </a:extLst>
          </p:cNvPr>
          <p:cNvSpPr/>
          <p:nvPr/>
        </p:nvSpPr>
        <p:spPr>
          <a:xfrm>
            <a:off x="6143671" y="1540367"/>
            <a:ext cx="938212" cy="295275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allcone</a:t>
            </a:r>
            <a:r>
              <a:rPr lang="en-US" altLang="ko-KR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-API</a:t>
            </a:r>
            <a:endParaRPr lang="ko-KR" altLang="en-US" sz="1000" b="1" dirty="0">
              <a:solidFill>
                <a:schemeClr val="tx1">
                  <a:lumMod val="95000"/>
                  <a:lumOff val="5000"/>
                </a:schemeClr>
              </a:solidFill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15" name="사각형: 둥근 모서리 8">
            <a:extLst>
              <a:ext uri="{FF2B5EF4-FFF2-40B4-BE49-F238E27FC236}">
                <a16:creationId xmlns:a16="http://schemas.microsoft.com/office/drawing/2014/main" id="{BCF91ED3-80AC-A4CF-30D1-8B3B4EB77536}"/>
              </a:ext>
            </a:extLst>
          </p:cNvPr>
          <p:cNvSpPr/>
          <p:nvPr/>
        </p:nvSpPr>
        <p:spPr>
          <a:xfrm>
            <a:off x="7472270" y="1546141"/>
            <a:ext cx="938212" cy="295275"/>
          </a:xfrm>
          <a:prstGeom prst="roundRect">
            <a:avLst/>
          </a:prstGeom>
          <a:solidFill>
            <a:srgbClr val="FFF5DD"/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ko-KR" altLang="en-US" sz="10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올컨</a:t>
            </a:r>
            <a:r>
              <a:rPr lang="en-US" altLang="ko-KR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e </a:t>
            </a:r>
            <a:r>
              <a:rPr lang="ko-KR" altLang="en-US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앱</a:t>
            </a:r>
          </a:p>
        </p:txBody>
      </p:sp>
      <p:sp>
        <p:nvSpPr>
          <p:cNvPr id="17" name="원통형 10">
            <a:extLst>
              <a:ext uri="{FF2B5EF4-FFF2-40B4-BE49-F238E27FC236}">
                <a16:creationId xmlns:a16="http://schemas.microsoft.com/office/drawing/2014/main" id="{B06EB98D-1D70-391C-1DFB-3F039D0D5DC0}"/>
              </a:ext>
            </a:extLst>
          </p:cNvPr>
          <p:cNvSpPr/>
          <p:nvPr/>
        </p:nvSpPr>
        <p:spPr>
          <a:xfrm>
            <a:off x="5865221" y="2428084"/>
            <a:ext cx="427132" cy="218266"/>
          </a:xfrm>
          <a:prstGeom prst="can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5FDAD4-3837-FE13-F322-AACCEBEBB1B1}"/>
              </a:ext>
            </a:extLst>
          </p:cNvPr>
          <p:cNvSpPr txBox="1"/>
          <p:nvPr/>
        </p:nvSpPr>
        <p:spPr>
          <a:xfrm>
            <a:off x="5770898" y="2695520"/>
            <a:ext cx="637814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9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bctrans</a:t>
            </a:r>
            <a:r>
              <a:rPr lang="ko-KR" altLang="en-US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DB</a:t>
            </a:r>
            <a:endParaRPr lang="ko-KR" altLang="en-US" sz="900" dirty="0">
              <a:solidFill>
                <a:schemeClr val="tx1">
                  <a:lumMod val="95000"/>
                  <a:lumOff val="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9" name="직선 연결선 20">
            <a:extLst>
              <a:ext uri="{FF2B5EF4-FFF2-40B4-BE49-F238E27FC236}">
                <a16:creationId xmlns:a16="http://schemas.microsoft.com/office/drawing/2014/main" id="{FF9756C6-BBB9-26C9-990E-FEBE97626149}"/>
              </a:ext>
            </a:extLst>
          </p:cNvPr>
          <p:cNvCxnSpPr>
            <a:cxnSpLocks/>
          </p:cNvCxnSpPr>
          <p:nvPr/>
        </p:nvCxnSpPr>
        <p:spPr>
          <a:xfrm>
            <a:off x="2628064" y="1855794"/>
            <a:ext cx="0" cy="397212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21">
            <a:extLst>
              <a:ext uri="{FF2B5EF4-FFF2-40B4-BE49-F238E27FC236}">
                <a16:creationId xmlns:a16="http://schemas.microsoft.com/office/drawing/2014/main" id="{30B6E789-5F90-0836-94B1-E7ABFC306336}"/>
              </a:ext>
            </a:extLst>
          </p:cNvPr>
          <p:cNvCxnSpPr>
            <a:cxnSpLocks/>
          </p:cNvCxnSpPr>
          <p:nvPr/>
        </p:nvCxnSpPr>
        <p:spPr>
          <a:xfrm>
            <a:off x="3955579" y="1841415"/>
            <a:ext cx="0" cy="398650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2">
            <a:extLst>
              <a:ext uri="{FF2B5EF4-FFF2-40B4-BE49-F238E27FC236}">
                <a16:creationId xmlns:a16="http://schemas.microsoft.com/office/drawing/2014/main" id="{A27E8FE4-96EB-EE3B-698F-7DB281597CE9}"/>
              </a:ext>
            </a:extLst>
          </p:cNvPr>
          <p:cNvCxnSpPr>
            <a:cxnSpLocks/>
          </p:cNvCxnSpPr>
          <p:nvPr/>
        </p:nvCxnSpPr>
        <p:spPr>
          <a:xfrm>
            <a:off x="5283094" y="1841414"/>
            <a:ext cx="0" cy="3986509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3">
            <a:extLst>
              <a:ext uri="{FF2B5EF4-FFF2-40B4-BE49-F238E27FC236}">
                <a16:creationId xmlns:a16="http://schemas.microsoft.com/office/drawing/2014/main" id="{1FA179D8-E595-16E7-1137-E6FFDD17AFC9}"/>
              </a:ext>
            </a:extLst>
          </p:cNvPr>
          <p:cNvCxnSpPr>
            <a:cxnSpLocks/>
          </p:cNvCxnSpPr>
          <p:nvPr/>
        </p:nvCxnSpPr>
        <p:spPr>
          <a:xfrm>
            <a:off x="6606954" y="1839334"/>
            <a:ext cx="0" cy="3959478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4">
            <a:extLst>
              <a:ext uri="{FF2B5EF4-FFF2-40B4-BE49-F238E27FC236}">
                <a16:creationId xmlns:a16="http://schemas.microsoft.com/office/drawing/2014/main" id="{2EEF295A-1C66-9F74-6DE5-F5E484380FA0}"/>
              </a:ext>
            </a:extLst>
          </p:cNvPr>
          <p:cNvCxnSpPr>
            <a:cxnSpLocks/>
          </p:cNvCxnSpPr>
          <p:nvPr/>
        </p:nvCxnSpPr>
        <p:spPr>
          <a:xfrm>
            <a:off x="7938124" y="1841414"/>
            <a:ext cx="0" cy="3947950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98809D28-0AF3-99D8-D3D1-1F917D31D640}"/>
              </a:ext>
            </a:extLst>
          </p:cNvPr>
          <p:cNvSpPr/>
          <p:nvPr/>
        </p:nvSpPr>
        <p:spPr>
          <a:xfrm>
            <a:off x="1208774" y="2043584"/>
            <a:ext cx="206081" cy="260101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5A00B9A-7F14-59EC-DCB1-59B4A61AFD08}"/>
              </a:ext>
            </a:extLst>
          </p:cNvPr>
          <p:cNvCxnSpPr>
            <a:cxnSpLocks/>
          </p:cNvCxnSpPr>
          <p:nvPr/>
        </p:nvCxnSpPr>
        <p:spPr>
          <a:xfrm>
            <a:off x="735917" y="2103936"/>
            <a:ext cx="472857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1B63946-C64D-7936-8339-B4CE72BB7673}"/>
              </a:ext>
            </a:extLst>
          </p:cNvPr>
          <p:cNvSpPr txBox="1"/>
          <p:nvPr/>
        </p:nvSpPr>
        <p:spPr>
          <a:xfrm>
            <a:off x="13980" y="2050075"/>
            <a:ext cx="853985" cy="107722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7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from  </a:t>
            </a:r>
            <a:r>
              <a:rPr lang="ko-KR" altLang="en-US" sz="700" dirty="0" err="1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운송사</a:t>
            </a:r>
            <a:endParaRPr lang="ko-KR" altLang="en-US" sz="7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2370E8FD-590A-6121-24E2-92997CFA71FD}"/>
              </a:ext>
            </a:extLst>
          </p:cNvPr>
          <p:cNvCxnSpPr>
            <a:cxnSpLocks/>
          </p:cNvCxnSpPr>
          <p:nvPr/>
        </p:nvCxnSpPr>
        <p:spPr>
          <a:xfrm>
            <a:off x="1368929" y="3353402"/>
            <a:ext cx="1131418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9D21EE93-04E7-17A2-7B7B-3DAFEB1635BA}"/>
              </a:ext>
            </a:extLst>
          </p:cNvPr>
          <p:cNvCxnSpPr>
            <a:cxnSpLocks/>
            <a:endCxn id="17" idx="2"/>
          </p:cNvCxnSpPr>
          <p:nvPr/>
        </p:nvCxnSpPr>
        <p:spPr>
          <a:xfrm flipV="1">
            <a:off x="5398251" y="2537217"/>
            <a:ext cx="466970" cy="37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7617B904-6249-20D0-D8BE-C9DEA2F118E2}"/>
              </a:ext>
            </a:extLst>
          </p:cNvPr>
          <p:cNvSpPr/>
          <p:nvPr/>
        </p:nvSpPr>
        <p:spPr>
          <a:xfrm>
            <a:off x="1197761" y="3292401"/>
            <a:ext cx="206081" cy="117870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7" name="직선 화살표 연결선 36">
            <a:extLst>
              <a:ext uri="{FF2B5EF4-FFF2-40B4-BE49-F238E27FC236}">
                <a16:creationId xmlns:a16="http://schemas.microsoft.com/office/drawing/2014/main" id="{4E746635-4C5D-AE67-80B2-D90073BD29B8}"/>
              </a:ext>
            </a:extLst>
          </p:cNvPr>
          <p:cNvCxnSpPr>
            <a:cxnSpLocks/>
          </p:cNvCxnSpPr>
          <p:nvPr/>
        </p:nvCxnSpPr>
        <p:spPr>
          <a:xfrm>
            <a:off x="6722407" y="3383672"/>
            <a:ext cx="1103919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AA20290B-184C-2FB6-4169-51BE1D28E4F5}"/>
              </a:ext>
            </a:extLst>
          </p:cNvPr>
          <p:cNvCxnSpPr>
            <a:cxnSpLocks/>
          </p:cNvCxnSpPr>
          <p:nvPr/>
        </p:nvCxnSpPr>
        <p:spPr>
          <a:xfrm flipH="1">
            <a:off x="1506707" y="3854963"/>
            <a:ext cx="1017068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0D38F497-AD1A-2615-496E-345136A661B7}"/>
              </a:ext>
            </a:extLst>
          </p:cNvPr>
          <p:cNvCxnSpPr>
            <a:cxnSpLocks/>
          </p:cNvCxnSpPr>
          <p:nvPr/>
        </p:nvCxnSpPr>
        <p:spPr>
          <a:xfrm>
            <a:off x="1506707" y="4129668"/>
            <a:ext cx="1017068" cy="0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878AD16B-C34C-E8C1-EDDE-85F7F6383EAB}"/>
              </a:ext>
            </a:extLst>
          </p:cNvPr>
          <p:cNvSpPr txBox="1"/>
          <p:nvPr/>
        </p:nvSpPr>
        <p:spPr>
          <a:xfrm>
            <a:off x="1367101" y="4007488"/>
            <a:ext cx="1203452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/>
              <a:t>검증결과 전송</a:t>
            </a: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C66D9C23-FB1E-1AE3-18E0-6642C1E07B26}"/>
              </a:ext>
            </a:extLst>
          </p:cNvPr>
          <p:cNvSpPr/>
          <p:nvPr/>
        </p:nvSpPr>
        <p:spPr>
          <a:xfrm>
            <a:off x="5184594" y="2411981"/>
            <a:ext cx="206081" cy="804631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화살표 연결선 41">
            <a:extLst>
              <a:ext uri="{FF2B5EF4-FFF2-40B4-BE49-F238E27FC236}">
                <a16:creationId xmlns:a16="http://schemas.microsoft.com/office/drawing/2014/main" id="{6AB23E70-A55A-E8C6-CD85-BC6184D86C41}"/>
              </a:ext>
            </a:extLst>
          </p:cNvPr>
          <p:cNvCxnSpPr>
            <a:cxnSpLocks/>
          </p:cNvCxnSpPr>
          <p:nvPr/>
        </p:nvCxnSpPr>
        <p:spPr>
          <a:xfrm>
            <a:off x="1419658" y="2463998"/>
            <a:ext cx="3764936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018107A1-136A-A79F-224B-FAC877802FCA}"/>
              </a:ext>
            </a:extLst>
          </p:cNvPr>
          <p:cNvSpPr/>
          <p:nvPr/>
        </p:nvSpPr>
        <p:spPr>
          <a:xfrm>
            <a:off x="6507655" y="3056394"/>
            <a:ext cx="206081" cy="35347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888FF066-0ADD-424E-6406-AD9E0D7A8C2D}"/>
              </a:ext>
            </a:extLst>
          </p:cNvPr>
          <p:cNvSpPr/>
          <p:nvPr/>
        </p:nvSpPr>
        <p:spPr>
          <a:xfrm>
            <a:off x="7846046" y="3364318"/>
            <a:ext cx="206081" cy="369332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B15839F-3933-A4A3-B133-38AD81E247A3}"/>
              </a:ext>
            </a:extLst>
          </p:cNvPr>
          <p:cNvSpPr txBox="1"/>
          <p:nvPr/>
        </p:nvSpPr>
        <p:spPr>
          <a:xfrm>
            <a:off x="5337816" y="3118197"/>
            <a:ext cx="1203452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600" dirty="0"/>
              <a:t>Message Data</a:t>
            </a:r>
          </a:p>
          <a:p>
            <a:r>
              <a:rPr lang="en-US" altLang="ko-KR" sz="600" dirty="0"/>
              <a:t>(</a:t>
            </a:r>
            <a:r>
              <a:rPr lang="ko-KR" altLang="en-US" sz="600" dirty="0"/>
              <a:t>반출 </a:t>
            </a:r>
            <a:r>
              <a:rPr lang="ko-KR" altLang="en-US" sz="600" dirty="0" err="1"/>
              <a:t>운송오더</a:t>
            </a:r>
            <a:r>
              <a:rPr lang="ko-KR" altLang="en-US" sz="600" dirty="0"/>
              <a:t> 정보</a:t>
            </a:r>
            <a:r>
              <a:rPr lang="en-US" altLang="ko-KR" sz="600" dirty="0"/>
              <a:t>)</a:t>
            </a:r>
            <a:endParaRPr lang="ko-KR" altLang="en-US" sz="600" dirty="0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6A391F30-5491-0F05-7D36-423B299D5E3C}"/>
              </a:ext>
            </a:extLst>
          </p:cNvPr>
          <p:cNvSpPr txBox="1"/>
          <p:nvPr/>
        </p:nvSpPr>
        <p:spPr>
          <a:xfrm>
            <a:off x="6670813" y="3421642"/>
            <a:ext cx="1203452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600" dirty="0"/>
              <a:t>FCM Message Data</a:t>
            </a:r>
          </a:p>
          <a:p>
            <a:r>
              <a:rPr lang="en-US" altLang="ko-KR" sz="600" dirty="0"/>
              <a:t>(</a:t>
            </a:r>
            <a:r>
              <a:rPr lang="ko-KR" altLang="en-US" sz="600" dirty="0"/>
              <a:t>반출 </a:t>
            </a:r>
            <a:r>
              <a:rPr lang="ko-KR" altLang="en-US" sz="600" dirty="0" err="1"/>
              <a:t>운송오더</a:t>
            </a:r>
            <a:r>
              <a:rPr lang="ko-KR" altLang="en-US" sz="600" dirty="0"/>
              <a:t> 정보</a:t>
            </a:r>
            <a:r>
              <a:rPr lang="en-US" altLang="ko-KR" sz="600" dirty="0"/>
              <a:t>)</a:t>
            </a:r>
            <a:endParaRPr lang="ko-KR" altLang="en-US" sz="600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F53D516C-6ED4-A322-398E-367F940B7445}"/>
              </a:ext>
            </a:extLst>
          </p:cNvPr>
          <p:cNvSpPr txBox="1"/>
          <p:nvPr/>
        </p:nvSpPr>
        <p:spPr>
          <a:xfrm>
            <a:off x="5316377" y="2330497"/>
            <a:ext cx="744029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600" dirty="0">
                <a:solidFill>
                  <a:srgbClr val="C00000"/>
                </a:solidFill>
              </a:rPr>
              <a:t>Insert/Update</a:t>
            </a:r>
            <a:r>
              <a:rPr lang="en-US" altLang="ko-KR" sz="600" baseline="30000" dirty="0"/>
              <a:t> </a:t>
            </a:r>
            <a:endParaRPr lang="ko-KR" altLang="en-US" sz="600" dirty="0">
              <a:solidFill>
                <a:srgbClr val="C00000"/>
              </a:solidFill>
            </a:endParaRPr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E2C9B64A-F33F-3B76-E870-A5DBB78A380D}"/>
              </a:ext>
            </a:extLst>
          </p:cNvPr>
          <p:cNvSpPr/>
          <p:nvPr/>
        </p:nvSpPr>
        <p:spPr>
          <a:xfrm>
            <a:off x="10048" y="5912426"/>
            <a:ext cx="4268366" cy="88722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28600" indent="-228600">
              <a:lnSpc>
                <a:spcPct val="120000"/>
              </a:lnSpc>
              <a:buFont typeface="+mj-lt"/>
              <a:buAutoNum type="arabicParenR"/>
            </a:pPr>
            <a:r>
              <a:rPr lang="ko-KR" altLang="en-US" sz="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반출입</a:t>
            </a: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코피노</a:t>
            </a: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정보를 저장하기 위해 체인코드 호출</a:t>
            </a:r>
            <a:endParaRPr lang="en-US" altLang="ko-KR" sz="800" dirty="0">
              <a:solidFill>
                <a:schemeClr val="tx1">
                  <a:lumMod val="95000"/>
                  <a:lumOff val="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28600" indent="-228600">
              <a:lnSpc>
                <a:spcPct val="120000"/>
              </a:lnSpc>
              <a:buFont typeface="+mj-lt"/>
              <a:buAutoNum type="arabicParenR"/>
            </a:pP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동일한 </a:t>
            </a:r>
            <a:r>
              <a:rPr lang="en-US" altLang="ko-KR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Dockey</a:t>
            </a: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의 </a:t>
            </a:r>
            <a:r>
              <a:rPr lang="ko-KR" altLang="en-US" sz="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코피노</a:t>
            </a: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정보가 있으면 업데이트</a:t>
            </a:r>
            <a:r>
              <a:rPr lang="en-US" altLang="ko-KR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없으면 신규 생성 후</a:t>
            </a:r>
            <a:r>
              <a:rPr lang="en-US" altLang="ko-KR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운송로그</a:t>
            </a:r>
            <a:r>
              <a:rPr lang="en-US" altLang="ko-KR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</a:t>
            </a: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이력 별도 저장</a:t>
            </a:r>
            <a:endParaRPr lang="en-US" altLang="ko-KR" sz="800" dirty="0">
              <a:solidFill>
                <a:schemeClr val="tx1">
                  <a:lumMod val="95000"/>
                  <a:lumOff val="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marL="228600" indent="-228600">
              <a:lnSpc>
                <a:spcPct val="120000"/>
              </a:lnSpc>
              <a:buFont typeface="+mj-lt"/>
              <a:buAutoNum type="arabicParenR"/>
            </a:pP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블록체인에 </a:t>
            </a:r>
            <a:r>
              <a:rPr lang="ko-KR" altLang="en-US" sz="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운송오더</a:t>
            </a: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+</a:t>
            </a: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COPINO </a:t>
            </a: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검증결과 정보에 대한 유효성검증 요청</a:t>
            </a:r>
            <a:r>
              <a:rPr lang="en-US" altLang="ko-KR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커밋</a:t>
            </a:r>
            <a:r>
              <a:rPr lang="ko-KR" altLang="en-US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여부 확인</a:t>
            </a:r>
            <a:r>
              <a:rPr lang="en-US" altLang="ko-KR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</a:p>
        </p:txBody>
      </p:sp>
      <p:cxnSp>
        <p:nvCxnSpPr>
          <p:cNvPr id="51" name="꺾인 연결선[E] 50">
            <a:extLst>
              <a:ext uri="{FF2B5EF4-FFF2-40B4-BE49-F238E27FC236}">
                <a16:creationId xmlns:a16="http://schemas.microsoft.com/office/drawing/2014/main" id="{142583F2-E87D-B81C-121C-2127BC600653}"/>
              </a:ext>
            </a:extLst>
          </p:cNvPr>
          <p:cNvCxnSpPr>
            <a:cxnSpLocks/>
          </p:cNvCxnSpPr>
          <p:nvPr/>
        </p:nvCxnSpPr>
        <p:spPr>
          <a:xfrm>
            <a:off x="1412453" y="2069496"/>
            <a:ext cx="5972" cy="166781"/>
          </a:xfrm>
          <a:prstGeom prst="bentConnector3">
            <a:avLst>
              <a:gd name="adj1" fmla="val 3927863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5C5375B2-744B-6B97-AAB0-842539337067}"/>
              </a:ext>
            </a:extLst>
          </p:cNvPr>
          <p:cNvSpPr txBox="1"/>
          <p:nvPr/>
        </p:nvSpPr>
        <p:spPr>
          <a:xfrm>
            <a:off x="1093090" y="1958615"/>
            <a:ext cx="1203452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/>
              <a:t>체인코드 호출</a:t>
            </a:r>
            <a:endParaRPr lang="ko-KR" altLang="en-US" sz="600" baseline="30000" dirty="0"/>
          </a:p>
        </p:txBody>
      </p: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2D4FE0B3-AE84-4AEF-60BD-3EFDD5E4F747}"/>
              </a:ext>
            </a:extLst>
          </p:cNvPr>
          <p:cNvCxnSpPr>
            <a:cxnSpLocks/>
          </p:cNvCxnSpPr>
          <p:nvPr/>
        </p:nvCxnSpPr>
        <p:spPr>
          <a:xfrm flipH="1">
            <a:off x="1450364" y="4421871"/>
            <a:ext cx="1070552" cy="0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4B1A0CDC-1210-672C-D277-4466E6BC2721}"/>
              </a:ext>
            </a:extLst>
          </p:cNvPr>
          <p:cNvSpPr txBox="1"/>
          <p:nvPr/>
        </p:nvSpPr>
        <p:spPr>
          <a:xfrm>
            <a:off x="1394499" y="4298552"/>
            <a:ext cx="1203452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600" dirty="0" err="1"/>
              <a:t>ApiResponse.ok</a:t>
            </a:r>
            <a:endParaRPr lang="ko-KR" altLang="en-US" sz="600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FBF0B78-DC5F-1BEA-8A0A-F112C940BD7C}"/>
              </a:ext>
            </a:extLst>
          </p:cNvPr>
          <p:cNvSpPr txBox="1"/>
          <p:nvPr/>
        </p:nvSpPr>
        <p:spPr>
          <a:xfrm>
            <a:off x="1329768" y="3393493"/>
            <a:ext cx="1203452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 err="1"/>
              <a:t>반출코피노</a:t>
            </a:r>
            <a:r>
              <a:rPr lang="ko-KR" altLang="en-US" sz="600" dirty="0"/>
              <a:t> 정보</a:t>
            </a:r>
            <a:r>
              <a:rPr lang="en-US" altLang="ko-KR" sz="600" dirty="0"/>
              <a:t> </a:t>
            </a:r>
            <a:r>
              <a:rPr lang="ko-KR" altLang="en-US" sz="600" dirty="0"/>
              <a:t>전송</a:t>
            </a:r>
          </a:p>
        </p:txBody>
      </p:sp>
      <p:cxnSp>
        <p:nvCxnSpPr>
          <p:cNvPr id="56" name="직선 화살표 연결선 55">
            <a:extLst>
              <a:ext uri="{FF2B5EF4-FFF2-40B4-BE49-F238E27FC236}">
                <a16:creationId xmlns:a16="http://schemas.microsoft.com/office/drawing/2014/main" id="{47709E85-CE7E-D371-DAC9-FAD64A09ED92}"/>
              </a:ext>
            </a:extLst>
          </p:cNvPr>
          <p:cNvCxnSpPr>
            <a:cxnSpLocks/>
          </p:cNvCxnSpPr>
          <p:nvPr/>
        </p:nvCxnSpPr>
        <p:spPr>
          <a:xfrm>
            <a:off x="5390675" y="3079343"/>
            <a:ext cx="1098338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꺾인 연결선[E] 56">
            <a:extLst>
              <a:ext uri="{FF2B5EF4-FFF2-40B4-BE49-F238E27FC236}">
                <a16:creationId xmlns:a16="http://schemas.microsoft.com/office/drawing/2014/main" id="{C549FB8D-732A-2E88-C6A4-74D810E8824E}"/>
              </a:ext>
            </a:extLst>
          </p:cNvPr>
          <p:cNvCxnSpPr>
            <a:cxnSpLocks/>
          </p:cNvCxnSpPr>
          <p:nvPr/>
        </p:nvCxnSpPr>
        <p:spPr>
          <a:xfrm>
            <a:off x="8048329" y="3421642"/>
            <a:ext cx="928" cy="313034"/>
          </a:xfrm>
          <a:prstGeom prst="bentConnector3">
            <a:avLst>
              <a:gd name="adj1" fmla="val 24733621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그룹 57">
            <a:extLst>
              <a:ext uri="{FF2B5EF4-FFF2-40B4-BE49-F238E27FC236}">
                <a16:creationId xmlns:a16="http://schemas.microsoft.com/office/drawing/2014/main" id="{B23CF971-7587-9FB7-030F-4983C47D17CE}"/>
              </a:ext>
            </a:extLst>
          </p:cNvPr>
          <p:cNvGrpSpPr/>
          <p:nvPr/>
        </p:nvGrpSpPr>
        <p:grpSpPr>
          <a:xfrm>
            <a:off x="7717296" y="5943908"/>
            <a:ext cx="1271961" cy="887225"/>
            <a:chOff x="6098318" y="5925926"/>
            <a:chExt cx="1271961" cy="887225"/>
          </a:xfrm>
        </p:grpSpPr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2969BCB8-F410-8FEC-B7F0-C72249030D83}"/>
                </a:ext>
              </a:extLst>
            </p:cNvPr>
            <p:cNvSpPr/>
            <p:nvPr/>
          </p:nvSpPr>
          <p:spPr>
            <a:xfrm>
              <a:off x="6098318" y="5925926"/>
              <a:ext cx="1271961" cy="88722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 altLang="ko-KR" sz="8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cxnSp>
          <p:nvCxnSpPr>
            <p:cNvPr id="60" name="직선 화살표 연결선 59">
              <a:extLst>
                <a:ext uri="{FF2B5EF4-FFF2-40B4-BE49-F238E27FC236}">
                  <a16:creationId xmlns:a16="http://schemas.microsoft.com/office/drawing/2014/main" id="{1AAA0187-7C67-C84E-AD29-24BFAED94ED6}"/>
                </a:ext>
              </a:extLst>
            </p:cNvPr>
            <p:cNvCxnSpPr>
              <a:cxnSpLocks/>
            </p:cNvCxnSpPr>
            <p:nvPr/>
          </p:nvCxnSpPr>
          <p:spPr>
            <a:xfrm>
              <a:off x="6254036" y="6292036"/>
              <a:ext cx="373097" cy="0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ysDash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A28E9935-073B-2C26-774F-726D45A2C80D}"/>
                </a:ext>
              </a:extLst>
            </p:cNvPr>
            <p:cNvSpPr txBox="1"/>
            <p:nvPr/>
          </p:nvSpPr>
          <p:spPr>
            <a:xfrm>
              <a:off x="6610609" y="6244124"/>
              <a:ext cx="571458" cy="1068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>
              <a:defPPr>
                <a:defRPr lang="ko-Kore-KR"/>
              </a:defPPr>
              <a:lvl1pPr algn="ctr">
                <a:defRPr sz="800">
                  <a:solidFill>
                    <a:srgbClr val="0432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r>
                <a:rPr lang="en-US" altLang="ko-KR" sz="700" dirty="0">
                  <a:solidFill>
                    <a:schemeClr val="tx1"/>
                  </a:solidFill>
                </a:rPr>
                <a:t>:</a:t>
              </a:r>
              <a:r>
                <a:rPr lang="ko-KR" altLang="en-US" sz="700" dirty="0">
                  <a:solidFill>
                    <a:schemeClr val="tx1"/>
                  </a:solidFill>
                </a:rPr>
                <a:t>  동기 응답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6E3C257-3F43-5901-2C79-17384FED9EA7}"/>
                </a:ext>
              </a:extLst>
            </p:cNvPr>
            <p:cNvSpPr txBox="1"/>
            <p:nvPr/>
          </p:nvSpPr>
          <p:spPr>
            <a:xfrm>
              <a:off x="6610609" y="6100019"/>
              <a:ext cx="571458" cy="1068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>
              <a:defPPr>
                <a:defRPr lang="ko-Kore-KR"/>
              </a:defPPr>
              <a:lvl1pPr algn="ctr">
                <a:defRPr sz="800">
                  <a:solidFill>
                    <a:srgbClr val="0432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r>
                <a:rPr lang="en-US" altLang="ko-KR" sz="700" dirty="0">
                  <a:solidFill>
                    <a:schemeClr val="tx1"/>
                  </a:solidFill>
                </a:rPr>
                <a:t>:</a:t>
              </a:r>
              <a:r>
                <a:rPr lang="ko-KR" altLang="en-US" sz="700" dirty="0">
                  <a:solidFill>
                    <a:schemeClr val="tx1"/>
                  </a:solidFill>
                </a:rPr>
                <a:t>  동기 요청</a:t>
              </a:r>
            </a:p>
          </p:txBody>
        </p:sp>
        <p:cxnSp>
          <p:nvCxnSpPr>
            <p:cNvPr id="63" name="직선 화살표 연결선 62">
              <a:extLst>
                <a:ext uri="{FF2B5EF4-FFF2-40B4-BE49-F238E27FC236}">
                  <a16:creationId xmlns:a16="http://schemas.microsoft.com/office/drawing/2014/main" id="{0904FC72-C081-3CD7-E7C4-6B78CFE24BE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254036" y="6142423"/>
              <a:ext cx="373097" cy="203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olid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8" name="직선 화살표 연결선 1407">
              <a:extLst>
                <a:ext uri="{FF2B5EF4-FFF2-40B4-BE49-F238E27FC236}">
                  <a16:creationId xmlns:a16="http://schemas.microsoft.com/office/drawing/2014/main" id="{3D48BF20-9463-3D8B-7DE9-946D5CB0BF88}"/>
                </a:ext>
              </a:extLst>
            </p:cNvPr>
            <p:cNvCxnSpPr>
              <a:cxnSpLocks/>
            </p:cNvCxnSpPr>
            <p:nvPr/>
          </p:nvCxnSpPr>
          <p:spPr>
            <a:xfrm>
              <a:off x="6254036" y="6443585"/>
              <a:ext cx="373097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9" name="TextBox 1408">
              <a:extLst>
                <a:ext uri="{FF2B5EF4-FFF2-40B4-BE49-F238E27FC236}">
                  <a16:creationId xmlns:a16="http://schemas.microsoft.com/office/drawing/2014/main" id="{F0A7797E-CF8B-6CDC-84EE-AF040B94751D}"/>
                </a:ext>
              </a:extLst>
            </p:cNvPr>
            <p:cNvSpPr txBox="1"/>
            <p:nvPr/>
          </p:nvSpPr>
          <p:spPr>
            <a:xfrm>
              <a:off x="6652712" y="6407198"/>
              <a:ext cx="571458" cy="1068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>
              <a:defPPr>
                <a:defRPr lang="ko-Kore-KR"/>
              </a:defPPr>
              <a:lvl1pPr algn="ctr">
                <a:defRPr sz="800">
                  <a:solidFill>
                    <a:srgbClr val="0432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r>
                <a:rPr lang="en-US" altLang="ko-KR" sz="700" dirty="0">
                  <a:solidFill>
                    <a:schemeClr val="tx1"/>
                  </a:solidFill>
                </a:rPr>
                <a:t>:</a:t>
              </a:r>
              <a:r>
                <a:rPr lang="ko-KR" altLang="en-US" sz="700" dirty="0">
                  <a:solidFill>
                    <a:schemeClr val="tx1"/>
                  </a:solidFill>
                </a:rPr>
                <a:t>  비동기 요청</a:t>
              </a:r>
            </a:p>
          </p:txBody>
        </p:sp>
        <p:cxnSp>
          <p:nvCxnSpPr>
            <p:cNvPr id="1410" name="직선 화살표 연결선 1409">
              <a:extLst>
                <a:ext uri="{FF2B5EF4-FFF2-40B4-BE49-F238E27FC236}">
                  <a16:creationId xmlns:a16="http://schemas.microsoft.com/office/drawing/2014/main" id="{87F58C85-9A83-1E3B-06E3-206BB51F7C36}"/>
                </a:ext>
              </a:extLst>
            </p:cNvPr>
            <p:cNvCxnSpPr>
              <a:cxnSpLocks/>
            </p:cNvCxnSpPr>
            <p:nvPr/>
          </p:nvCxnSpPr>
          <p:spPr>
            <a:xfrm>
              <a:off x="6254036" y="6606807"/>
              <a:ext cx="381418" cy="0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1" name="TextBox 1410">
              <a:extLst>
                <a:ext uri="{FF2B5EF4-FFF2-40B4-BE49-F238E27FC236}">
                  <a16:creationId xmlns:a16="http://schemas.microsoft.com/office/drawing/2014/main" id="{977DD9AB-EED0-42B1-9840-28BBBCE66E0B}"/>
                </a:ext>
              </a:extLst>
            </p:cNvPr>
            <p:cNvSpPr txBox="1"/>
            <p:nvPr/>
          </p:nvSpPr>
          <p:spPr>
            <a:xfrm>
              <a:off x="6652712" y="6570284"/>
              <a:ext cx="571458" cy="10683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0" tIns="0" rIns="0" bIns="0">
              <a:spAutoFit/>
            </a:bodyPr>
            <a:lstStyle>
              <a:defPPr>
                <a:defRPr lang="ko-Kore-KR"/>
              </a:defPPr>
              <a:lvl1pPr algn="ctr">
                <a:defRPr sz="800">
                  <a:solidFill>
                    <a:srgbClr val="0432FF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defRPr>
              </a:lvl1pPr>
            </a:lstStyle>
            <a:p>
              <a:r>
                <a:rPr lang="en-US" altLang="ko-KR" sz="700" dirty="0">
                  <a:solidFill>
                    <a:schemeClr val="tx1"/>
                  </a:solidFill>
                </a:rPr>
                <a:t>:</a:t>
              </a:r>
              <a:r>
                <a:rPr lang="ko-KR" altLang="en-US" sz="700" dirty="0">
                  <a:solidFill>
                    <a:schemeClr val="tx1"/>
                  </a:solidFill>
                </a:rPr>
                <a:t>  비동기 응답</a:t>
              </a:r>
            </a:p>
          </p:txBody>
        </p:sp>
      </p:grpSp>
      <p:sp>
        <p:nvSpPr>
          <p:cNvPr id="1412" name="TextBox 1411">
            <a:extLst>
              <a:ext uri="{FF2B5EF4-FFF2-40B4-BE49-F238E27FC236}">
                <a16:creationId xmlns:a16="http://schemas.microsoft.com/office/drawing/2014/main" id="{A825C74E-8844-3807-7AC7-A7F2404CA7C5}"/>
              </a:ext>
            </a:extLst>
          </p:cNvPr>
          <p:cNvSpPr txBox="1"/>
          <p:nvPr/>
        </p:nvSpPr>
        <p:spPr>
          <a:xfrm>
            <a:off x="202814" y="2193627"/>
            <a:ext cx="1203452" cy="92333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 err="1">
                <a:solidFill>
                  <a:schemeClr val="tx1"/>
                </a:solidFill>
              </a:rPr>
              <a:t>반출입</a:t>
            </a:r>
            <a:r>
              <a:rPr lang="ko-KR" altLang="en-US" sz="600" dirty="0">
                <a:solidFill>
                  <a:schemeClr val="tx1"/>
                </a:solidFill>
              </a:rPr>
              <a:t> </a:t>
            </a:r>
            <a:r>
              <a:rPr lang="ko-KR" altLang="en-US" sz="600" dirty="0" err="1">
                <a:solidFill>
                  <a:schemeClr val="tx1"/>
                </a:solidFill>
              </a:rPr>
              <a:t>코피노</a:t>
            </a:r>
            <a:r>
              <a:rPr lang="ko-KR" altLang="en-US" sz="600" dirty="0">
                <a:solidFill>
                  <a:schemeClr val="tx1"/>
                </a:solidFill>
              </a:rPr>
              <a:t> 정보 전송</a:t>
            </a:r>
          </a:p>
        </p:txBody>
      </p:sp>
      <p:sp>
        <p:nvSpPr>
          <p:cNvPr id="1413" name="직사각형 1412">
            <a:extLst>
              <a:ext uri="{FF2B5EF4-FFF2-40B4-BE49-F238E27FC236}">
                <a16:creationId xmlns:a16="http://schemas.microsoft.com/office/drawing/2014/main" id="{7A2641CC-125C-F034-0FCC-264974EDFDDB}"/>
              </a:ext>
            </a:extLst>
          </p:cNvPr>
          <p:cNvSpPr/>
          <p:nvPr/>
        </p:nvSpPr>
        <p:spPr>
          <a:xfrm>
            <a:off x="2529637" y="3344170"/>
            <a:ext cx="206081" cy="112533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4" name="직사각형 1413">
            <a:extLst>
              <a:ext uri="{FF2B5EF4-FFF2-40B4-BE49-F238E27FC236}">
                <a16:creationId xmlns:a16="http://schemas.microsoft.com/office/drawing/2014/main" id="{FF27FBBA-81C0-2CD3-DD91-383EBE9C9F29}"/>
              </a:ext>
            </a:extLst>
          </p:cNvPr>
          <p:cNvSpPr/>
          <p:nvPr/>
        </p:nvSpPr>
        <p:spPr>
          <a:xfrm>
            <a:off x="1289613" y="3818642"/>
            <a:ext cx="206081" cy="35347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5" name="TextBox 1414">
            <a:extLst>
              <a:ext uri="{FF2B5EF4-FFF2-40B4-BE49-F238E27FC236}">
                <a16:creationId xmlns:a16="http://schemas.microsoft.com/office/drawing/2014/main" id="{7CD2B5E6-C32C-DAA0-365E-F0065D0935D7}"/>
              </a:ext>
            </a:extLst>
          </p:cNvPr>
          <p:cNvSpPr txBox="1"/>
          <p:nvPr/>
        </p:nvSpPr>
        <p:spPr>
          <a:xfrm>
            <a:off x="2992246" y="4184031"/>
            <a:ext cx="637814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TOS</a:t>
            </a:r>
            <a:endParaRPr lang="ko-KR" altLang="en-US" sz="900" dirty="0">
              <a:solidFill>
                <a:schemeClr val="tx1">
                  <a:lumMod val="95000"/>
                  <a:lumOff val="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416" name="직선 화살표 연결선 1415">
            <a:extLst>
              <a:ext uri="{FF2B5EF4-FFF2-40B4-BE49-F238E27FC236}">
                <a16:creationId xmlns:a16="http://schemas.microsoft.com/office/drawing/2014/main" id="{235643F1-1EC9-C36C-E0C5-904A8C64A96B}"/>
              </a:ext>
            </a:extLst>
          </p:cNvPr>
          <p:cNvCxnSpPr>
            <a:cxnSpLocks/>
          </p:cNvCxnSpPr>
          <p:nvPr/>
        </p:nvCxnSpPr>
        <p:spPr>
          <a:xfrm>
            <a:off x="2749723" y="4237731"/>
            <a:ext cx="4120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7" name="TextBox 1416">
            <a:extLst>
              <a:ext uri="{FF2B5EF4-FFF2-40B4-BE49-F238E27FC236}">
                <a16:creationId xmlns:a16="http://schemas.microsoft.com/office/drawing/2014/main" id="{3DFE3963-3030-732A-B578-073540B921D4}"/>
              </a:ext>
            </a:extLst>
          </p:cNvPr>
          <p:cNvSpPr txBox="1"/>
          <p:nvPr/>
        </p:nvSpPr>
        <p:spPr>
          <a:xfrm>
            <a:off x="2749890" y="4067539"/>
            <a:ext cx="737410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/>
              <a:t>반출 </a:t>
            </a:r>
            <a:r>
              <a:rPr lang="ko-KR" altLang="en-US" sz="600" dirty="0" err="1"/>
              <a:t>코피노</a:t>
            </a:r>
            <a:r>
              <a:rPr lang="ko-KR" altLang="en-US" sz="600" dirty="0"/>
              <a:t> 정보 전송</a:t>
            </a:r>
            <a:endParaRPr lang="en-US" altLang="ko-KR" sz="600" dirty="0"/>
          </a:p>
        </p:txBody>
      </p:sp>
      <p:sp>
        <p:nvSpPr>
          <p:cNvPr id="1418" name="사각형: 둥근 모서리 3">
            <a:extLst>
              <a:ext uri="{FF2B5EF4-FFF2-40B4-BE49-F238E27FC236}">
                <a16:creationId xmlns:a16="http://schemas.microsoft.com/office/drawing/2014/main" id="{8EBFC9D2-F0F7-CFF5-753C-0A84EC0D400A}"/>
              </a:ext>
            </a:extLst>
          </p:cNvPr>
          <p:cNvSpPr/>
          <p:nvPr/>
        </p:nvSpPr>
        <p:spPr>
          <a:xfrm>
            <a:off x="3443204" y="1539233"/>
            <a:ext cx="938212" cy="295275"/>
          </a:xfrm>
          <a:prstGeom prst="roundRect">
            <a:avLst/>
          </a:prstGeom>
          <a:solidFill>
            <a:schemeClr val="accent3">
              <a:lumMod val="20000"/>
              <a:lumOff val="80000"/>
            </a:schemeClr>
          </a:solidFill>
          <a:ln w="3175"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altLang="ko-KR" sz="1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(In)Terminal Agent</a:t>
            </a:r>
            <a:endParaRPr lang="ko-KR" altLang="en-US" sz="1000" b="1" dirty="0">
              <a:solidFill>
                <a:schemeClr val="tx1">
                  <a:lumMod val="95000"/>
                  <a:lumOff val="5000"/>
                </a:schemeClr>
              </a:solidFill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1419" name="직사각형 1418">
            <a:extLst>
              <a:ext uri="{FF2B5EF4-FFF2-40B4-BE49-F238E27FC236}">
                <a16:creationId xmlns:a16="http://schemas.microsoft.com/office/drawing/2014/main" id="{FE2F73C1-E8B6-FF40-9B68-C4896C98541C}"/>
              </a:ext>
            </a:extLst>
          </p:cNvPr>
          <p:cNvSpPr/>
          <p:nvPr/>
        </p:nvSpPr>
        <p:spPr>
          <a:xfrm>
            <a:off x="3849609" y="4583717"/>
            <a:ext cx="206081" cy="1125337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20" name="직선 화살표 연결선 1419">
            <a:extLst>
              <a:ext uri="{FF2B5EF4-FFF2-40B4-BE49-F238E27FC236}">
                <a16:creationId xmlns:a16="http://schemas.microsoft.com/office/drawing/2014/main" id="{EEFB7B5B-AC86-B566-A63A-03AEE584D00A}"/>
              </a:ext>
            </a:extLst>
          </p:cNvPr>
          <p:cNvCxnSpPr>
            <a:cxnSpLocks/>
          </p:cNvCxnSpPr>
          <p:nvPr/>
        </p:nvCxnSpPr>
        <p:spPr>
          <a:xfrm>
            <a:off x="1433401" y="4623546"/>
            <a:ext cx="2416208" cy="0"/>
          </a:xfrm>
          <a:prstGeom prst="straightConnector1">
            <a:avLst/>
          </a:prstGeom>
          <a:ln w="190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1" name="직선 화살표 연결선 1420">
            <a:extLst>
              <a:ext uri="{FF2B5EF4-FFF2-40B4-BE49-F238E27FC236}">
                <a16:creationId xmlns:a16="http://schemas.microsoft.com/office/drawing/2014/main" id="{9036E20D-3945-5715-F506-48F96B754DB8}"/>
              </a:ext>
            </a:extLst>
          </p:cNvPr>
          <p:cNvCxnSpPr>
            <a:cxnSpLocks/>
          </p:cNvCxnSpPr>
          <p:nvPr/>
        </p:nvCxnSpPr>
        <p:spPr>
          <a:xfrm flipH="1">
            <a:off x="1506707" y="5125107"/>
            <a:ext cx="2342902" cy="0"/>
          </a:xfrm>
          <a:prstGeom prst="straightConnector1">
            <a:avLst/>
          </a:prstGeom>
          <a:ln w="19050">
            <a:solidFill>
              <a:schemeClr val="tx1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2" name="TextBox 1421">
            <a:extLst>
              <a:ext uri="{FF2B5EF4-FFF2-40B4-BE49-F238E27FC236}">
                <a16:creationId xmlns:a16="http://schemas.microsoft.com/office/drawing/2014/main" id="{BD4D7AD4-9127-91F4-B6A5-33F5A36B1F95}"/>
              </a:ext>
            </a:extLst>
          </p:cNvPr>
          <p:cNvSpPr txBox="1"/>
          <p:nvPr/>
        </p:nvSpPr>
        <p:spPr>
          <a:xfrm>
            <a:off x="2593172" y="4986486"/>
            <a:ext cx="1203452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 err="1"/>
              <a:t>반입코피노</a:t>
            </a:r>
            <a:r>
              <a:rPr lang="ko-KR" altLang="en-US" sz="600" dirty="0"/>
              <a:t> 정보 검증 요청</a:t>
            </a:r>
            <a:endParaRPr lang="ko-KR" altLang="en-US" sz="600" baseline="30000" dirty="0"/>
          </a:p>
        </p:txBody>
      </p:sp>
      <p:cxnSp>
        <p:nvCxnSpPr>
          <p:cNvPr id="1423" name="직선 화살표 연결선 1422">
            <a:extLst>
              <a:ext uri="{FF2B5EF4-FFF2-40B4-BE49-F238E27FC236}">
                <a16:creationId xmlns:a16="http://schemas.microsoft.com/office/drawing/2014/main" id="{FFB799AC-590D-165B-0F4E-A8F498A42615}"/>
              </a:ext>
            </a:extLst>
          </p:cNvPr>
          <p:cNvCxnSpPr>
            <a:cxnSpLocks/>
          </p:cNvCxnSpPr>
          <p:nvPr/>
        </p:nvCxnSpPr>
        <p:spPr>
          <a:xfrm>
            <a:off x="1506707" y="5399812"/>
            <a:ext cx="2342902" cy="0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4" name="TextBox 1423">
            <a:extLst>
              <a:ext uri="{FF2B5EF4-FFF2-40B4-BE49-F238E27FC236}">
                <a16:creationId xmlns:a16="http://schemas.microsoft.com/office/drawing/2014/main" id="{DD0EAF3B-500D-3EFF-A099-345DAA58D2DD}"/>
              </a:ext>
            </a:extLst>
          </p:cNvPr>
          <p:cNvSpPr txBox="1"/>
          <p:nvPr/>
        </p:nvSpPr>
        <p:spPr>
          <a:xfrm>
            <a:off x="2455101" y="5283320"/>
            <a:ext cx="1203452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/>
              <a:t>검증결과 전송</a:t>
            </a:r>
          </a:p>
        </p:txBody>
      </p:sp>
      <p:cxnSp>
        <p:nvCxnSpPr>
          <p:cNvPr id="1425" name="직선 화살표 연결선 1424">
            <a:extLst>
              <a:ext uri="{FF2B5EF4-FFF2-40B4-BE49-F238E27FC236}">
                <a16:creationId xmlns:a16="http://schemas.microsoft.com/office/drawing/2014/main" id="{FC3B9A14-38E9-FE54-2178-031C1D2EA345}"/>
              </a:ext>
            </a:extLst>
          </p:cNvPr>
          <p:cNvCxnSpPr>
            <a:cxnSpLocks/>
          </p:cNvCxnSpPr>
          <p:nvPr/>
        </p:nvCxnSpPr>
        <p:spPr>
          <a:xfrm flipH="1">
            <a:off x="1447842" y="5661029"/>
            <a:ext cx="2401767" cy="0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26" name="TextBox 1425">
            <a:extLst>
              <a:ext uri="{FF2B5EF4-FFF2-40B4-BE49-F238E27FC236}">
                <a16:creationId xmlns:a16="http://schemas.microsoft.com/office/drawing/2014/main" id="{39961B84-AAC3-DB48-7783-B8CD614AF61C}"/>
              </a:ext>
            </a:extLst>
          </p:cNvPr>
          <p:cNvSpPr txBox="1"/>
          <p:nvPr/>
        </p:nvSpPr>
        <p:spPr>
          <a:xfrm>
            <a:off x="1523296" y="5718465"/>
            <a:ext cx="1203452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600" dirty="0" err="1"/>
              <a:t>ApiResponse.ok</a:t>
            </a:r>
            <a:endParaRPr lang="ko-KR" altLang="en-US" sz="600" dirty="0"/>
          </a:p>
        </p:txBody>
      </p:sp>
      <p:sp>
        <p:nvSpPr>
          <p:cNvPr id="1427" name="TextBox 1426">
            <a:extLst>
              <a:ext uri="{FF2B5EF4-FFF2-40B4-BE49-F238E27FC236}">
                <a16:creationId xmlns:a16="http://schemas.microsoft.com/office/drawing/2014/main" id="{4D1CF3EB-2B42-A775-A62D-7BF990B785AA}"/>
              </a:ext>
            </a:extLst>
          </p:cNvPr>
          <p:cNvSpPr txBox="1"/>
          <p:nvPr/>
        </p:nvSpPr>
        <p:spPr>
          <a:xfrm>
            <a:off x="2589455" y="4686343"/>
            <a:ext cx="1203452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 err="1"/>
              <a:t>반입코피노</a:t>
            </a:r>
            <a:r>
              <a:rPr lang="ko-KR" altLang="en-US" sz="600" dirty="0"/>
              <a:t> 정보</a:t>
            </a:r>
            <a:r>
              <a:rPr lang="en-US" altLang="ko-KR" sz="600" dirty="0"/>
              <a:t> </a:t>
            </a:r>
            <a:r>
              <a:rPr lang="ko-KR" altLang="en-US" sz="600" dirty="0"/>
              <a:t>전송</a:t>
            </a:r>
          </a:p>
        </p:txBody>
      </p:sp>
      <p:sp>
        <p:nvSpPr>
          <p:cNvPr id="1428" name="TextBox 1427">
            <a:extLst>
              <a:ext uri="{FF2B5EF4-FFF2-40B4-BE49-F238E27FC236}">
                <a16:creationId xmlns:a16="http://schemas.microsoft.com/office/drawing/2014/main" id="{CB1811B8-DA4D-8CC2-69D6-083902EA2C77}"/>
              </a:ext>
            </a:extLst>
          </p:cNvPr>
          <p:cNvSpPr txBox="1"/>
          <p:nvPr/>
        </p:nvSpPr>
        <p:spPr>
          <a:xfrm>
            <a:off x="4351524" y="5436558"/>
            <a:ext cx="637814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TOS</a:t>
            </a:r>
            <a:endParaRPr lang="ko-KR" altLang="en-US" sz="900" dirty="0">
              <a:solidFill>
                <a:schemeClr val="tx1">
                  <a:lumMod val="95000"/>
                  <a:lumOff val="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429" name="직선 화살표 연결선 1428">
            <a:extLst>
              <a:ext uri="{FF2B5EF4-FFF2-40B4-BE49-F238E27FC236}">
                <a16:creationId xmlns:a16="http://schemas.microsoft.com/office/drawing/2014/main" id="{F1A6CED8-2CC0-6993-9494-710EBEAE1FD3}"/>
              </a:ext>
            </a:extLst>
          </p:cNvPr>
          <p:cNvCxnSpPr>
            <a:cxnSpLocks/>
          </p:cNvCxnSpPr>
          <p:nvPr/>
        </p:nvCxnSpPr>
        <p:spPr>
          <a:xfrm>
            <a:off x="4058887" y="5499944"/>
            <a:ext cx="41205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0" name="TextBox 1429">
            <a:extLst>
              <a:ext uri="{FF2B5EF4-FFF2-40B4-BE49-F238E27FC236}">
                <a16:creationId xmlns:a16="http://schemas.microsoft.com/office/drawing/2014/main" id="{3AD70EC3-3B07-AAAA-6B3F-EFFB39C200E5}"/>
              </a:ext>
            </a:extLst>
          </p:cNvPr>
          <p:cNvSpPr txBox="1"/>
          <p:nvPr/>
        </p:nvSpPr>
        <p:spPr>
          <a:xfrm>
            <a:off x="4059054" y="5329752"/>
            <a:ext cx="752766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 err="1"/>
              <a:t>반입코피노</a:t>
            </a:r>
            <a:r>
              <a:rPr lang="ko-KR" altLang="en-US" sz="600" dirty="0"/>
              <a:t> 정보 전송</a:t>
            </a:r>
            <a:endParaRPr lang="en-US" altLang="ko-KR" sz="600" dirty="0"/>
          </a:p>
        </p:txBody>
      </p:sp>
      <p:sp>
        <p:nvSpPr>
          <p:cNvPr id="1431" name="직사각형 1430">
            <a:extLst>
              <a:ext uri="{FF2B5EF4-FFF2-40B4-BE49-F238E27FC236}">
                <a16:creationId xmlns:a16="http://schemas.microsoft.com/office/drawing/2014/main" id="{249F04B4-20A7-7173-261A-8757BE6DA025}"/>
              </a:ext>
            </a:extLst>
          </p:cNvPr>
          <p:cNvSpPr/>
          <p:nvPr/>
        </p:nvSpPr>
        <p:spPr>
          <a:xfrm>
            <a:off x="1197338" y="4583717"/>
            <a:ext cx="206081" cy="1151829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2" name="직사각형 1431">
            <a:extLst>
              <a:ext uri="{FF2B5EF4-FFF2-40B4-BE49-F238E27FC236}">
                <a16:creationId xmlns:a16="http://schemas.microsoft.com/office/drawing/2014/main" id="{0D94AA89-4F62-562D-2370-1B82D1D88537}"/>
              </a:ext>
            </a:extLst>
          </p:cNvPr>
          <p:cNvSpPr/>
          <p:nvPr/>
        </p:nvSpPr>
        <p:spPr>
          <a:xfrm>
            <a:off x="1289190" y="5083080"/>
            <a:ext cx="206081" cy="35347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3" name="직사각형 1432">
            <a:extLst>
              <a:ext uri="{FF2B5EF4-FFF2-40B4-BE49-F238E27FC236}">
                <a16:creationId xmlns:a16="http://schemas.microsoft.com/office/drawing/2014/main" id="{A8A22445-609B-1529-C491-693FDA24C8F3}"/>
              </a:ext>
            </a:extLst>
          </p:cNvPr>
          <p:cNvSpPr/>
          <p:nvPr/>
        </p:nvSpPr>
        <p:spPr>
          <a:xfrm>
            <a:off x="1201164" y="2424455"/>
            <a:ext cx="206081" cy="792158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4" name="TextBox 1433">
            <a:extLst>
              <a:ext uri="{FF2B5EF4-FFF2-40B4-BE49-F238E27FC236}">
                <a16:creationId xmlns:a16="http://schemas.microsoft.com/office/drawing/2014/main" id="{965DCACE-E93F-E9F5-ED88-F57261A43012}"/>
              </a:ext>
            </a:extLst>
          </p:cNvPr>
          <p:cNvSpPr txBox="1"/>
          <p:nvPr/>
        </p:nvSpPr>
        <p:spPr>
          <a:xfrm>
            <a:off x="2661347" y="2340054"/>
            <a:ext cx="1203452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/>
              <a:t>반출</a:t>
            </a:r>
            <a:r>
              <a:rPr lang="en-US" altLang="ko-KR" sz="600" dirty="0"/>
              <a:t>+</a:t>
            </a:r>
            <a:r>
              <a:rPr lang="ko-KR" altLang="en-US" sz="600" dirty="0"/>
              <a:t>반입 </a:t>
            </a:r>
            <a:r>
              <a:rPr lang="ko-KR" altLang="en-US" sz="600" dirty="0" err="1"/>
              <a:t>코피노</a:t>
            </a:r>
            <a:r>
              <a:rPr lang="ko-KR" altLang="en-US" sz="600" dirty="0"/>
              <a:t> 정보</a:t>
            </a:r>
            <a:r>
              <a:rPr lang="en-US" altLang="ko-KR" sz="600" dirty="0"/>
              <a:t> </a:t>
            </a:r>
            <a:r>
              <a:rPr lang="ko-KR" altLang="en-US" sz="600" dirty="0"/>
              <a:t>전송</a:t>
            </a:r>
          </a:p>
        </p:txBody>
      </p:sp>
      <p:cxnSp>
        <p:nvCxnSpPr>
          <p:cNvPr id="1435" name="직선 화살표 연결선 1434">
            <a:extLst>
              <a:ext uri="{FF2B5EF4-FFF2-40B4-BE49-F238E27FC236}">
                <a16:creationId xmlns:a16="http://schemas.microsoft.com/office/drawing/2014/main" id="{55148F9D-7E8A-76C3-D29E-7F6FF838EA04}"/>
              </a:ext>
            </a:extLst>
          </p:cNvPr>
          <p:cNvCxnSpPr>
            <a:cxnSpLocks/>
          </p:cNvCxnSpPr>
          <p:nvPr/>
        </p:nvCxnSpPr>
        <p:spPr>
          <a:xfrm flipH="1">
            <a:off x="1391140" y="3163884"/>
            <a:ext cx="3793454" cy="0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6" name="TextBox 1435">
            <a:extLst>
              <a:ext uri="{FF2B5EF4-FFF2-40B4-BE49-F238E27FC236}">
                <a16:creationId xmlns:a16="http://schemas.microsoft.com/office/drawing/2014/main" id="{C2D9CD49-7636-2EB4-277C-3979FABFEF07}"/>
              </a:ext>
            </a:extLst>
          </p:cNvPr>
          <p:cNvSpPr txBox="1"/>
          <p:nvPr/>
        </p:nvSpPr>
        <p:spPr>
          <a:xfrm>
            <a:off x="2725575" y="3033177"/>
            <a:ext cx="1203452" cy="9233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en-US" altLang="ko-KR" sz="600" dirty="0" err="1"/>
              <a:t>ApiResponse.ok</a:t>
            </a:r>
            <a:endParaRPr lang="ko-KR" altLang="en-US" sz="600" dirty="0"/>
          </a:p>
        </p:txBody>
      </p:sp>
      <p:sp>
        <p:nvSpPr>
          <p:cNvPr id="1437" name="TextBox 1436">
            <a:extLst>
              <a:ext uri="{FF2B5EF4-FFF2-40B4-BE49-F238E27FC236}">
                <a16:creationId xmlns:a16="http://schemas.microsoft.com/office/drawing/2014/main" id="{8E7ED2DD-EB14-4913-1553-F5DB91D0FB57}"/>
              </a:ext>
            </a:extLst>
          </p:cNvPr>
          <p:cNvSpPr txBox="1"/>
          <p:nvPr/>
        </p:nvSpPr>
        <p:spPr>
          <a:xfrm>
            <a:off x="8262546" y="3429152"/>
            <a:ext cx="744029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>
                <a:solidFill>
                  <a:srgbClr val="C00000"/>
                </a:solidFill>
              </a:rPr>
              <a:t>앱 렌더링</a:t>
            </a:r>
            <a:endParaRPr lang="en-US" altLang="ko-KR" sz="600" dirty="0">
              <a:solidFill>
                <a:srgbClr val="C00000"/>
              </a:solidFill>
            </a:endParaRPr>
          </a:p>
          <a:p>
            <a:r>
              <a:rPr lang="en-US" altLang="ko-KR" sz="600" dirty="0">
                <a:solidFill>
                  <a:srgbClr val="C00000"/>
                </a:solidFill>
              </a:rPr>
              <a:t>(</a:t>
            </a:r>
            <a:r>
              <a:rPr lang="ko-KR" altLang="en-US" sz="600" dirty="0">
                <a:solidFill>
                  <a:srgbClr val="C00000"/>
                </a:solidFill>
              </a:rPr>
              <a:t>상태변화</a:t>
            </a:r>
            <a:r>
              <a:rPr lang="en-US" altLang="ko-KR" sz="600" dirty="0">
                <a:solidFill>
                  <a:srgbClr val="C00000"/>
                </a:solidFill>
              </a:rPr>
              <a:t>, </a:t>
            </a:r>
            <a:r>
              <a:rPr lang="ko-KR" altLang="en-US" sz="600" dirty="0">
                <a:solidFill>
                  <a:srgbClr val="C00000"/>
                </a:solidFill>
              </a:rPr>
              <a:t>화면 전환</a:t>
            </a:r>
            <a:r>
              <a:rPr lang="en-US" altLang="ko-KR" sz="600" dirty="0">
                <a:solidFill>
                  <a:srgbClr val="C00000"/>
                </a:solidFill>
              </a:rPr>
              <a:t>)</a:t>
            </a:r>
            <a:endParaRPr lang="ko-KR" altLang="en-US" sz="600" dirty="0">
              <a:solidFill>
                <a:srgbClr val="C00000"/>
              </a:solidFill>
            </a:endParaRPr>
          </a:p>
        </p:txBody>
      </p:sp>
      <p:sp>
        <p:nvSpPr>
          <p:cNvPr id="1438" name="말풍선: 사각형 1427">
            <a:extLst>
              <a:ext uri="{FF2B5EF4-FFF2-40B4-BE49-F238E27FC236}">
                <a16:creationId xmlns:a16="http://schemas.microsoft.com/office/drawing/2014/main" id="{EBCC38F6-35B4-6931-CA94-BCD0BE573E5C}"/>
              </a:ext>
            </a:extLst>
          </p:cNvPr>
          <p:cNvSpPr/>
          <p:nvPr/>
        </p:nvSpPr>
        <p:spPr>
          <a:xfrm>
            <a:off x="4410358" y="3513974"/>
            <a:ext cx="1886670" cy="488771"/>
          </a:xfrm>
          <a:prstGeom prst="wedgeRectCallout">
            <a:avLst>
              <a:gd name="adj1" fmla="val 35241"/>
              <a:gd name="adj2" fmla="val -69478"/>
            </a:avLst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36000" bIns="0" rtlCol="0" anchor="ctr"/>
          <a:lstStyle/>
          <a:p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초기에는 반출 </a:t>
            </a:r>
            <a:r>
              <a:rPr lang="ko-KR" altLang="en-US" sz="800" dirty="0" err="1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운송오더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데이터로 전송 후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</a:p>
          <a:p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반출 작업완료 후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반입 오더로 변경됨</a:t>
            </a:r>
            <a:endParaRPr lang="en-US" altLang="ko-KR" sz="800" dirty="0">
              <a:solidFill>
                <a:srgbClr val="C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39" name="직사각형 1438">
            <a:extLst>
              <a:ext uri="{FF2B5EF4-FFF2-40B4-BE49-F238E27FC236}">
                <a16:creationId xmlns:a16="http://schemas.microsoft.com/office/drawing/2014/main" id="{95D673E6-A3D4-50DC-F2DC-04C656476FBD}"/>
              </a:ext>
            </a:extLst>
          </p:cNvPr>
          <p:cNvSpPr/>
          <p:nvPr/>
        </p:nvSpPr>
        <p:spPr>
          <a:xfrm>
            <a:off x="880350" y="2309159"/>
            <a:ext cx="8090391" cy="3564708"/>
          </a:xfrm>
          <a:prstGeom prst="rect">
            <a:avLst/>
          </a:prstGeom>
          <a:noFill/>
          <a:ln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20000"/>
              </a:lnSpc>
            </a:pPr>
            <a:endParaRPr lang="en-US" altLang="ko-KR" sz="800" dirty="0">
              <a:solidFill>
                <a:schemeClr val="tx1">
                  <a:lumMod val="95000"/>
                  <a:lumOff val="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40" name="TextBox 1439">
            <a:extLst>
              <a:ext uri="{FF2B5EF4-FFF2-40B4-BE49-F238E27FC236}">
                <a16:creationId xmlns:a16="http://schemas.microsoft.com/office/drawing/2014/main" id="{1BCE286A-EEA1-2F2C-40CF-EA6B5034BF36}"/>
              </a:ext>
            </a:extLst>
          </p:cNvPr>
          <p:cNvSpPr txBox="1"/>
          <p:nvPr/>
        </p:nvSpPr>
        <p:spPr>
          <a:xfrm>
            <a:off x="1387213" y="3662706"/>
            <a:ext cx="1203452" cy="18466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ko-Kore-KR"/>
            </a:defPPr>
            <a:lvl1pPr algn="ctr">
              <a:defRPr sz="80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defRPr>
            </a:lvl1pPr>
          </a:lstStyle>
          <a:p>
            <a:r>
              <a:rPr lang="ko-KR" altLang="en-US" sz="600" dirty="0"/>
              <a:t>반출 </a:t>
            </a:r>
            <a:r>
              <a:rPr lang="ko-KR" altLang="en-US" sz="600" dirty="0" err="1"/>
              <a:t>코피노</a:t>
            </a:r>
            <a:endParaRPr lang="en-US" altLang="ko-KR" sz="600" dirty="0"/>
          </a:p>
          <a:p>
            <a:r>
              <a:rPr lang="ko-KR" altLang="en-US" sz="600" dirty="0" err="1"/>
              <a:t>확정성</a:t>
            </a:r>
            <a:r>
              <a:rPr lang="en-US" altLang="ko-KR" sz="600" dirty="0"/>
              <a:t>(Finality)</a:t>
            </a:r>
            <a:r>
              <a:rPr lang="ko-KR" altLang="en-US" sz="600" dirty="0"/>
              <a:t> 체크</a:t>
            </a:r>
          </a:p>
        </p:txBody>
      </p:sp>
      <p:sp>
        <p:nvSpPr>
          <p:cNvPr id="1441" name="모서리가 접힌 도형[F] 1440">
            <a:extLst>
              <a:ext uri="{FF2B5EF4-FFF2-40B4-BE49-F238E27FC236}">
                <a16:creationId xmlns:a16="http://schemas.microsoft.com/office/drawing/2014/main" id="{DB5F36C7-1ACA-4CA9-54E3-E21CD12F5882}"/>
              </a:ext>
            </a:extLst>
          </p:cNvPr>
          <p:cNvSpPr/>
          <p:nvPr/>
        </p:nvSpPr>
        <p:spPr>
          <a:xfrm>
            <a:off x="880836" y="2308422"/>
            <a:ext cx="354584" cy="154947"/>
          </a:xfrm>
          <a:prstGeom prst="foldedCorner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par</a:t>
            </a:r>
            <a:endParaRPr kumimoji="1" lang="ko-Kore-KR" altLang="en-US" sz="8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42" name="말풍선: 사각형 1427">
            <a:extLst>
              <a:ext uri="{FF2B5EF4-FFF2-40B4-BE49-F238E27FC236}">
                <a16:creationId xmlns:a16="http://schemas.microsoft.com/office/drawing/2014/main" id="{1AB5F61C-0080-2013-62F4-649982F3DCF8}"/>
              </a:ext>
            </a:extLst>
          </p:cNvPr>
          <p:cNvSpPr/>
          <p:nvPr/>
        </p:nvSpPr>
        <p:spPr>
          <a:xfrm>
            <a:off x="4865588" y="6024251"/>
            <a:ext cx="1886670" cy="387983"/>
          </a:xfrm>
          <a:prstGeom prst="wedgeRectCallout">
            <a:avLst>
              <a:gd name="adj1" fmla="val 35241"/>
              <a:gd name="adj2" fmla="val -69478"/>
            </a:avLst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36000" bIns="0" rtlCol="0" anchor="ctr"/>
          <a:lstStyle/>
          <a:p>
            <a:r>
              <a:rPr lang="en-US" altLang="ko-KR" sz="800" dirty="0" err="1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a,b,c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프로세스 동시에 동작</a:t>
            </a:r>
            <a:endParaRPr lang="en-US" altLang="ko-KR" sz="800" dirty="0">
              <a:solidFill>
                <a:srgbClr val="C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43" name="타원 1442">
            <a:extLst>
              <a:ext uri="{FF2B5EF4-FFF2-40B4-BE49-F238E27FC236}">
                <a16:creationId xmlns:a16="http://schemas.microsoft.com/office/drawing/2014/main" id="{25792AD3-2702-49E3-69F8-0336C84B4F21}"/>
              </a:ext>
            </a:extLst>
          </p:cNvPr>
          <p:cNvSpPr/>
          <p:nvPr/>
        </p:nvSpPr>
        <p:spPr>
          <a:xfrm>
            <a:off x="1098867" y="2441471"/>
            <a:ext cx="149848" cy="149848"/>
          </a:xfrm>
          <a:prstGeom prst="ellipse">
            <a:avLst/>
          </a:prstGeom>
          <a:solidFill>
            <a:srgbClr val="0432FF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a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44" name="타원 1443">
            <a:extLst>
              <a:ext uri="{FF2B5EF4-FFF2-40B4-BE49-F238E27FC236}">
                <a16:creationId xmlns:a16="http://schemas.microsoft.com/office/drawing/2014/main" id="{134BEDF2-ED05-2CD2-1004-E26F4676A02D}"/>
              </a:ext>
            </a:extLst>
          </p:cNvPr>
          <p:cNvSpPr/>
          <p:nvPr/>
        </p:nvSpPr>
        <p:spPr>
          <a:xfrm>
            <a:off x="1088811" y="3288091"/>
            <a:ext cx="149848" cy="149848"/>
          </a:xfrm>
          <a:prstGeom prst="ellipse">
            <a:avLst/>
          </a:prstGeom>
          <a:solidFill>
            <a:srgbClr val="0432FF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b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45" name="타원 1444">
            <a:extLst>
              <a:ext uri="{FF2B5EF4-FFF2-40B4-BE49-F238E27FC236}">
                <a16:creationId xmlns:a16="http://schemas.microsoft.com/office/drawing/2014/main" id="{F4C23E4B-DA0D-9AE3-67DD-1B31851FA34E}"/>
              </a:ext>
            </a:extLst>
          </p:cNvPr>
          <p:cNvSpPr/>
          <p:nvPr/>
        </p:nvSpPr>
        <p:spPr>
          <a:xfrm>
            <a:off x="1085572" y="4552322"/>
            <a:ext cx="149848" cy="149848"/>
          </a:xfrm>
          <a:prstGeom prst="ellipse">
            <a:avLst/>
          </a:prstGeom>
          <a:solidFill>
            <a:srgbClr val="0432FF"/>
          </a:solidFill>
          <a:ln>
            <a:solidFill>
              <a:srgbClr val="0432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c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46" name="타원 1445">
            <a:extLst>
              <a:ext uri="{FF2B5EF4-FFF2-40B4-BE49-F238E27FC236}">
                <a16:creationId xmlns:a16="http://schemas.microsoft.com/office/drawing/2014/main" id="{8523CB83-0C97-C72E-3B1F-106BCBF9006F}"/>
              </a:ext>
            </a:extLst>
          </p:cNvPr>
          <p:cNvSpPr/>
          <p:nvPr/>
        </p:nvSpPr>
        <p:spPr>
          <a:xfrm>
            <a:off x="1938479" y="1919648"/>
            <a:ext cx="149848" cy="14984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47" name="타원 1446">
            <a:extLst>
              <a:ext uri="{FF2B5EF4-FFF2-40B4-BE49-F238E27FC236}">
                <a16:creationId xmlns:a16="http://schemas.microsoft.com/office/drawing/2014/main" id="{16E05215-5873-CA2F-01B0-A53817543FE0}"/>
              </a:ext>
            </a:extLst>
          </p:cNvPr>
          <p:cNvSpPr/>
          <p:nvPr/>
        </p:nvSpPr>
        <p:spPr>
          <a:xfrm>
            <a:off x="5951607" y="2300348"/>
            <a:ext cx="149848" cy="14984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48" name="타원 1447">
            <a:extLst>
              <a:ext uri="{FF2B5EF4-FFF2-40B4-BE49-F238E27FC236}">
                <a16:creationId xmlns:a16="http://schemas.microsoft.com/office/drawing/2014/main" id="{C0FB56F5-2DEB-FEE9-C60A-F9061F3798FD}"/>
              </a:ext>
            </a:extLst>
          </p:cNvPr>
          <p:cNvSpPr/>
          <p:nvPr/>
        </p:nvSpPr>
        <p:spPr>
          <a:xfrm>
            <a:off x="2342390" y="3661682"/>
            <a:ext cx="149848" cy="14984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3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49" name="타원 1448">
            <a:extLst>
              <a:ext uri="{FF2B5EF4-FFF2-40B4-BE49-F238E27FC236}">
                <a16:creationId xmlns:a16="http://schemas.microsoft.com/office/drawing/2014/main" id="{B0D3DEC2-E968-DDCD-CA4E-6A6BFA24C607}"/>
              </a:ext>
            </a:extLst>
          </p:cNvPr>
          <p:cNvSpPr/>
          <p:nvPr/>
        </p:nvSpPr>
        <p:spPr>
          <a:xfrm>
            <a:off x="3611926" y="4937510"/>
            <a:ext cx="149848" cy="149848"/>
          </a:xfrm>
          <a:prstGeom prst="ellipse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3</a:t>
            </a:r>
            <a:endParaRPr kumimoji="1" lang="ko-Kore-KR" altLang="en-US" sz="90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16319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68BFE-518A-955F-F48E-8540945A56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제목 2">
            <a:extLst>
              <a:ext uri="{FF2B5EF4-FFF2-40B4-BE49-F238E27FC236}">
                <a16:creationId xmlns:a16="http://schemas.microsoft.com/office/drawing/2014/main" id="{8EBE3FA4-2825-5320-AA40-A1BFD4EBBD6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760692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en-US" altLang="ko-KR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리팩토링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926FB4F6-8289-C522-474B-84F049270203}"/>
              </a:ext>
            </a:extLst>
          </p:cNvPr>
          <p:cNvSpPr txBox="1"/>
          <p:nvPr/>
        </p:nvSpPr>
        <p:spPr>
          <a:xfrm>
            <a:off x="444398" y="237631"/>
            <a:ext cx="30232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effectLst/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모서리가 둥근 직사각형 108">
            <a:extLst>
              <a:ext uri="{FF2B5EF4-FFF2-40B4-BE49-F238E27FC236}">
                <a16:creationId xmlns:a16="http://schemas.microsoft.com/office/drawing/2014/main" id="{C9EB6CC8-C2C4-BB96-1B8D-8060B4DF2C14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1.1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sz="1600" b="1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리팩토링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범위 지정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DC5647D5-9BF8-D501-FE86-6427356462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9074988"/>
              </p:ext>
            </p:extLst>
          </p:nvPr>
        </p:nvGraphicFramePr>
        <p:xfrm>
          <a:off x="147688" y="1570075"/>
          <a:ext cx="8796527" cy="4771440"/>
        </p:xfrm>
        <a:graphic>
          <a:graphicData uri="http://schemas.openxmlformats.org/drawingml/2006/table">
            <a:tbl>
              <a:tblPr firstRow="1" bandRow="1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tblPr>
              <a:tblGrid>
                <a:gridCol w="621107">
                  <a:extLst>
                    <a:ext uri="{9D8B030D-6E8A-4147-A177-3AD203B41FA5}">
                      <a16:colId xmlns:a16="http://schemas.microsoft.com/office/drawing/2014/main" val="986572531"/>
                    </a:ext>
                  </a:extLst>
                </a:gridCol>
                <a:gridCol w="809564">
                  <a:extLst>
                    <a:ext uri="{9D8B030D-6E8A-4147-A177-3AD203B41FA5}">
                      <a16:colId xmlns:a16="http://schemas.microsoft.com/office/drawing/2014/main" val="870115607"/>
                    </a:ext>
                  </a:extLst>
                </a:gridCol>
                <a:gridCol w="943521">
                  <a:extLst>
                    <a:ext uri="{9D8B030D-6E8A-4147-A177-3AD203B41FA5}">
                      <a16:colId xmlns:a16="http://schemas.microsoft.com/office/drawing/2014/main" val="4264313700"/>
                    </a:ext>
                  </a:extLst>
                </a:gridCol>
                <a:gridCol w="1390162">
                  <a:extLst>
                    <a:ext uri="{9D8B030D-6E8A-4147-A177-3AD203B41FA5}">
                      <a16:colId xmlns:a16="http://schemas.microsoft.com/office/drawing/2014/main" val="2578419397"/>
                    </a:ext>
                  </a:extLst>
                </a:gridCol>
                <a:gridCol w="1690842">
                  <a:extLst>
                    <a:ext uri="{9D8B030D-6E8A-4147-A177-3AD203B41FA5}">
                      <a16:colId xmlns:a16="http://schemas.microsoft.com/office/drawing/2014/main" val="1534332799"/>
                    </a:ext>
                  </a:extLst>
                </a:gridCol>
                <a:gridCol w="2213198">
                  <a:extLst>
                    <a:ext uri="{9D8B030D-6E8A-4147-A177-3AD203B41FA5}">
                      <a16:colId xmlns:a16="http://schemas.microsoft.com/office/drawing/2014/main" val="2991615637"/>
                    </a:ext>
                  </a:extLst>
                </a:gridCol>
                <a:gridCol w="1128133">
                  <a:extLst>
                    <a:ext uri="{9D8B030D-6E8A-4147-A177-3AD203B41FA5}">
                      <a16:colId xmlns:a16="http://schemas.microsoft.com/office/drawing/2014/main" val="377447342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서비스명</a:t>
                      </a:r>
                      <a:endParaRPr lang="en-US" altLang="ko-KR" sz="900" b="1" i="0" strike="noStrike" kern="1200" spc="-3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기능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en-US" altLang="ko-KR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API </a:t>
                      </a:r>
                      <a:r>
                        <a:rPr lang="ko-KR" altLang="en-US" sz="900" b="1" i="0" strike="noStrike" kern="1200" spc="-3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진입점</a:t>
                      </a:r>
                      <a:endParaRPr lang="ko-KR" altLang="en-US" sz="900" b="1" i="0" strike="noStrike" kern="1200" spc="-3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분기 조건 </a:t>
                      </a:r>
                      <a:r>
                        <a:rPr lang="ko-KR" altLang="en-US" sz="900" b="1" i="0" strike="noStrike" kern="1200" spc="-3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메소드명</a:t>
                      </a:r>
                      <a:endParaRPr lang="ko-KR" altLang="en-US" sz="900" b="1" i="0" strike="noStrike" kern="1200" spc="-30" dirty="0">
                        <a:ln>
                          <a:solidFill>
                            <a:schemeClr val="accent1">
                              <a:alpha val="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en-US" altLang="ko-KR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API </a:t>
                      </a:r>
                      <a:r>
                        <a:rPr lang="ko-KR" altLang="en-US" sz="900" b="1" i="0" strike="noStrike" kern="1200" spc="-3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진입점</a:t>
                      </a:r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 파일경로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ko-KR" altLang="en-US" sz="900" b="1" i="0" strike="noStrike" kern="1200" spc="-30" dirty="0" err="1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서비스로직</a:t>
                      </a:r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 경로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95690" rtl="0" eaLnBrk="1" latinLnBrk="1" hangingPunct="1"/>
                      <a:r>
                        <a:rPr lang="ko-KR" altLang="en-US" sz="900" b="1" i="0" strike="noStrike" kern="1200" spc="-30" dirty="0">
                          <a:ln>
                            <a:solidFill>
                              <a:schemeClr val="accent1">
                                <a:alpha val="0"/>
                              </a:schemeClr>
                            </a:solidFill>
                          </a:ln>
                          <a:solidFill>
                            <a:schemeClr val="tx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비고</a:t>
                      </a: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FF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5956">
                <a:tc rowSpan="1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VBS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코피노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검증 결과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1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vbs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/invoke/alarm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CopinoVerificationResult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14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/invoke/web/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VbsInvokeAlarmController</a:t>
                      </a:r>
                      <a:b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</a:b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-&gt; 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invokeComplete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()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/mobile/trans/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vbs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/service/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vbsTruckTransOrderService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-&gt;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saveTruckOrder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()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14">
                  <a:txBody>
                    <a:bodyPr/>
                    <a:lstStyle/>
                    <a:p>
                      <a:pPr marL="171450" marR="0" indent="-79375" algn="l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  <a:tabLst/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서비스 로직 분리 필요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  <a:p>
                      <a:pPr marL="171450" marR="0" indent="-79375" algn="l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  <a:tabLst/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VO, DTO 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정의 필요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  <a:p>
                      <a:pPr marL="171450" marR="0" indent="-79375" algn="l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Char char="-"/>
                        <a:tabLst/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운송예약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,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운송예약 취소 로직은 분기조건 </a:t>
                      </a: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메소드명이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없음</a:t>
                      </a:r>
                      <a:b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</a:b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-&gt;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</a:t>
                      </a:r>
                      <a:r>
                        <a:rPr lang="ko-KR" altLang="en-US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코드 최신화가 안됨</a:t>
                      </a:r>
                      <a:endParaRPr lang="en-US" altLang="ko-KR" sz="650" b="0" i="0" kern="1200" dirty="0">
                        <a:solidFill>
                          <a:srgbClr val="FF0000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3600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9458794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게이트진입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ko-Kore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GateIn</a:t>
                      </a:r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13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/mobile/trans/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vbs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/service/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vbsTruckTransOrderService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-&gt;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updateTruckTransStatusInTerminal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()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97394947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공컨검사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EmptyConInspectionResult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4659848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공컨세척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EmptyConCleaningResult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59547758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블록진입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EnterBlock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1042266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작업위치변경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ChangeConLoc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7116361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컨테이너 </a:t>
                      </a: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스왑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EmptyConSwapResult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3610830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냉컨플러그아웃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ReeferPlugInOutResult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/>
                      <a:endParaRPr lang="ko-Kore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206666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작업완료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JobDone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2752131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캔슬인아웃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CancelInOut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2928359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게이트아웃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GateOut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73218975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코피노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삭제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RemoveCopino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5514419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운송예약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ConfirmAppointment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9938073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운송예약취소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CancelAppointment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9328601"/>
                  </a:ext>
                </a:extLst>
              </a:tr>
              <a:tr h="526454">
                <a:tc rowSpan="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TSS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코피노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생성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itt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/invoke/alarm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CreateCopino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,</a:t>
                      </a: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CreateDispatchInfo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,</a:t>
                      </a: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ChangeTruckNo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/invoke/web/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IttInvokeAlarmController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-&gt; 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invokeComplet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()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bctans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tss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/service/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BctransIttTruckTransOrderService</a:t>
                      </a:r>
                      <a:endParaRPr lang="en-US" altLang="ko-KR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-&gt; </a:t>
                      </a: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saveTruckTransOrder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()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171450" marR="0" lvl="0" indent="-79375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6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서비스 로직 분리 필요</a:t>
                      </a:r>
                      <a:endParaRPr kumimoji="0" lang="en-US" altLang="ko-KR" sz="6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  <a:p>
                      <a:pPr marL="171450" marR="0" lvl="0" indent="-79375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6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모든 </a:t>
                      </a:r>
                      <a:r>
                        <a:rPr kumimoji="0" lang="ko-KR" altLang="en-US" sz="65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서비스로직은</a:t>
                      </a:r>
                      <a:r>
                        <a:rPr kumimoji="0" lang="ko-KR" altLang="en-US" sz="6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</a:t>
                      </a:r>
                      <a:r>
                        <a:rPr kumimoji="0" lang="en-US" altLang="ko-KR" sz="650" b="0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saveTruckTransOrder</a:t>
                      </a:r>
                      <a:r>
                        <a:rPr kumimoji="0" lang="ko-KR" altLang="en-US" sz="6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에서 처리하고 있음</a:t>
                      </a:r>
                      <a:endParaRPr kumimoji="0" lang="en-US" altLang="ko-KR" sz="6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  <a:p>
                      <a:pPr marL="171450" marR="0" lvl="0" indent="-79375" algn="l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kumimoji="0" lang="ko-KR" altLang="en-US" sz="65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사용되지 않는 것으로 추정되는 로직 제거 필요</a:t>
                      </a:r>
                      <a:endParaRPr kumimoji="0" lang="en-US" altLang="ko-KR" sz="6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3600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7308781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그룹오더</a:t>
                      </a: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</a:t>
                      </a: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게이트진입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groupOrderGateIn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66158084"/>
                  </a:ext>
                </a:extLst>
              </a:tr>
              <a:tr h="345956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캔슬인아웃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CancelOut</a:t>
                      </a:r>
                      <a:r>
                        <a:rPr lang="en-US" altLang="ko-KR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,</a:t>
                      </a:r>
                    </a:p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CancelOutGroup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9619492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게이트진입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X (</a:t>
                      </a:r>
                      <a:r>
                        <a:rPr lang="ko-KR" altLang="en-US" sz="650" b="0" i="0" kern="1200" dirty="0" err="1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상태값으로</a:t>
                      </a:r>
                      <a:r>
                        <a:rPr lang="ko-KR" altLang="en-US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관리</a:t>
                      </a: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)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59853013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블록진입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X (</a:t>
                      </a:r>
                      <a:r>
                        <a:rPr lang="ko-KR" altLang="en-US" sz="650" b="0" i="0" kern="1200" dirty="0" err="1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상태값으로</a:t>
                      </a:r>
                      <a:r>
                        <a:rPr lang="ko-KR" altLang="en-US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관리</a:t>
                      </a: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)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3901652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작업완료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X (</a:t>
                      </a:r>
                      <a:r>
                        <a:rPr lang="ko-KR" altLang="en-US" sz="650" b="0" i="0" kern="1200" dirty="0" err="1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상태값으로</a:t>
                      </a:r>
                      <a:r>
                        <a:rPr lang="ko-KR" altLang="en-US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관리</a:t>
                      </a: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)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92692783"/>
                  </a:ext>
                </a:extLst>
              </a:tr>
              <a:tr h="184693"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50" b="0" i="0" kern="1200" dirty="0" err="1">
                          <a:solidFill>
                            <a:schemeClr val="tx1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게이트아웃</a:t>
                      </a: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X (</a:t>
                      </a:r>
                      <a:r>
                        <a:rPr lang="ko-KR" altLang="en-US" sz="650" b="0" i="0" kern="1200" dirty="0" err="1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상태값으로</a:t>
                      </a:r>
                      <a:r>
                        <a:rPr lang="ko-KR" altLang="en-US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 관리</a:t>
                      </a:r>
                      <a:r>
                        <a:rPr lang="en-US" altLang="ko-KR" sz="650" b="0" i="0" kern="1200" dirty="0">
                          <a:solidFill>
                            <a:srgbClr val="FF0000"/>
                          </a:solidFill>
                          <a:effectLst/>
                          <a:latin typeface="KoPubWorldDotum Light" pitchFamily="2" charset="-127"/>
                          <a:ea typeface="KoPubWorldDotum Light" pitchFamily="2" charset="-127"/>
                          <a:cs typeface="KoPubWorldDotum Light" pitchFamily="2" charset="-127"/>
                        </a:rPr>
                        <a:t>)</a:t>
                      </a:r>
                      <a:endParaRPr lang="ko-KR" altLang="en-US" sz="650" b="0" i="0" kern="1200" dirty="0">
                        <a:solidFill>
                          <a:srgbClr val="FF0000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650" b="0" i="0" kern="1200" dirty="0">
                        <a:solidFill>
                          <a:schemeClr val="tx1"/>
                        </a:solidFill>
                        <a:effectLst/>
                        <a:latin typeface="KoPubWorldDotum Light" pitchFamily="2" charset="-127"/>
                        <a:ea typeface="KoPubWorldDotum Light" pitchFamily="2" charset="-127"/>
                        <a:cs typeface="KoPubWorldDotum Light" pitchFamily="2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836288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:a16="http://schemas.microsoft.com/office/drawing/2014/main" id="{80C1E914-1208-62AE-5CEE-B5F14E3026D6}"/>
              </a:ext>
            </a:extLst>
          </p:cNvPr>
          <p:cNvSpPr/>
          <p:nvPr/>
        </p:nvSpPr>
        <p:spPr>
          <a:xfrm>
            <a:off x="147688" y="4547286"/>
            <a:ext cx="8796527" cy="1794229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1390892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7F6C02-21ED-7EC4-BC0B-82F64A8F0C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B0071541-144E-5BF9-C3AD-EF83D8F5ED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6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F8D84151-9883-7787-7FDB-0EA66D690C3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760692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ko-KR" altLang="en-US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리팩토링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DC71F683-3813-3867-C294-205DBEB5F058}"/>
              </a:ext>
            </a:extLst>
          </p:cNvPr>
          <p:cNvSpPr txBox="1"/>
          <p:nvPr/>
        </p:nvSpPr>
        <p:spPr>
          <a:xfrm>
            <a:off x="444398" y="237631"/>
            <a:ext cx="30232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effectLst/>
                <a:latin typeface="NanumSquareOTF" panose="020B0600000101010101" pitchFamily="34" charset="-127"/>
                <a:ea typeface="NanumSquareOTF" panose="020B0600000101010101" pitchFamily="34" charset="-127"/>
              </a:rPr>
              <a:t>1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모서리가 둥근 직사각형 108">
            <a:extLst>
              <a:ext uri="{FF2B5EF4-FFF2-40B4-BE49-F238E27FC236}">
                <a16:creationId xmlns:a16="http://schemas.microsoft.com/office/drawing/2014/main" id="{C62BFB3F-2BF8-F323-9753-18785BF48FE0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1.2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목표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9169EEAB-B40B-4A7E-9FF0-D2CA8BE85A63}"/>
              </a:ext>
            </a:extLst>
          </p:cNvPr>
          <p:cNvSpPr/>
          <p:nvPr/>
        </p:nvSpPr>
        <p:spPr bwMode="auto">
          <a:xfrm>
            <a:off x="444398" y="1468697"/>
            <a:ext cx="8200084" cy="1888623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1</a:t>
            </a:r>
            <a:r>
              <a:rPr lang="ko-KR" altLang="en-US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차 목표</a:t>
            </a:r>
            <a:r>
              <a:rPr lang="en-US" altLang="ko-KR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</a:t>
            </a:r>
            <a:r>
              <a:rPr lang="ko-KR" altLang="en-US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TSS</a:t>
            </a:r>
            <a:r>
              <a:rPr lang="ko-KR" altLang="en-US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서비스 코드 품질 개선</a:t>
            </a:r>
            <a:r>
              <a:rPr lang="en-US" altLang="ko-KR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범위 </a:t>
            </a:r>
            <a:r>
              <a:rPr lang="en-US" altLang="ko-KR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:TSS </a:t>
            </a:r>
            <a:r>
              <a:rPr lang="ko-KR" altLang="en-US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컨트롤러 </a:t>
            </a:r>
            <a:r>
              <a:rPr lang="en-US" altLang="ko-KR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TSS </a:t>
            </a:r>
            <a:r>
              <a:rPr lang="ko-KR" altLang="en-US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서비스 </a:t>
            </a:r>
            <a:r>
              <a:rPr lang="en-US" altLang="ko-KR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Part</a:t>
            </a: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400" dirty="0">
                <a:solidFill>
                  <a:srgbClr val="C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현재 모든 운송이벤트 처리는 </a:t>
            </a:r>
            <a:r>
              <a:rPr lang="en-US" altLang="ko-KR" sz="1400" dirty="0" err="1">
                <a:solidFill>
                  <a:srgbClr val="C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saveTruckTransOrder</a:t>
            </a:r>
            <a:r>
              <a:rPr lang="ko-KR" altLang="en-US" sz="1400" dirty="0">
                <a:solidFill>
                  <a:srgbClr val="C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가 처리를 담당하고 있음</a:t>
            </a:r>
            <a:endParaRPr lang="en-US" altLang="ko-KR" sz="1400" dirty="0">
              <a:solidFill>
                <a:srgbClr val="C0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400" dirty="0">
                <a:solidFill>
                  <a:srgbClr val="C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Method</a:t>
            </a:r>
            <a:r>
              <a:rPr lang="ko-KR" altLang="en-US" sz="1400" dirty="0">
                <a:solidFill>
                  <a:srgbClr val="C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명 기준으로 분기되는 운송이벤트에 따라 해당 이벤트를 처리할 수 있는 단일 서비스로 분리</a:t>
            </a:r>
            <a:endParaRPr lang="en-US" altLang="ko-KR" sz="1400" dirty="0">
              <a:solidFill>
                <a:srgbClr val="C0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4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1</a:t>
            </a:r>
            <a:r>
              <a:rPr lang="ko-KR" altLang="en-US" sz="14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차적으로 분리를 하고</a:t>
            </a:r>
            <a:r>
              <a:rPr lang="en-US" altLang="ko-KR" sz="14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4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통합할 수 있는 서비스는 공통클래스로 묶을 것</a:t>
            </a:r>
            <a:endParaRPr lang="en-US" altLang="ko-KR" sz="1400" dirty="0">
              <a:solidFill>
                <a:srgbClr val="0432FF"/>
              </a:solidFill>
              <a:effectLst/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Mapper</a:t>
            </a:r>
            <a:r>
              <a:rPr lang="ko-KR" altLang="en-US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는 운송이벤트마다 변경되는 부분만 따로 추적해서 각 목적에 맞게 새로 만드는 방향으로</a:t>
            </a:r>
            <a:endParaRPr lang="en-US" altLang="ko-KR" sz="1400" dirty="0">
              <a:solidFill>
                <a:srgbClr val="0432FF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4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단위테스트는 우선 생략</a:t>
            </a:r>
            <a:endParaRPr lang="en-US" altLang="ko-KR" sz="1400" dirty="0">
              <a:solidFill>
                <a:srgbClr val="0432FF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8281B61-FF48-4D6A-37D8-385BDC294BB4}"/>
              </a:ext>
            </a:extLst>
          </p:cNvPr>
          <p:cNvSpPr/>
          <p:nvPr/>
        </p:nvSpPr>
        <p:spPr>
          <a:xfrm>
            <a:off x="595561" y="5581349"/>
            <a:ext cx="2018736" cy="6134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3350" indent="-133350">
              <a:buFontTx/>
              <a:buAutoNum type="arabicPeriod"/>
            </a:pP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TSS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모든 이벤트 처리 담당</a:t>
            </a:r>
            <a:b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-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역할과 책임이 과도하게 집중되어 있음</a:t>
            </a:r>
            <a:b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-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에러 포인트를 찾기 힘듦</a:t>
            </a:r>
            <a:b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-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IF-ELSE 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문이 너무 많음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ko-KR" altLang="en-US" sz="7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시간복잡도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증가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C8528F71-5298-0FD0-230B-0135EBF988F8}"/>
              </a:ext>
            </a:extLst>
          </p:cNvPr>
          <p:cNvSpPr/>
          <p:nvPr/>
        </p:nvSpPr>
        <p:spPr>
          <a:xfrm>
            <a:off x="595561" y="5354953"/>
            <a:ext cx="2018736" cy="2263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saveTruckTransOrder</a:t>
            </a:r>
            <a:r>
              <a:rPr kumimoji="1" lang="en-US" altLang="ko-Kore-KR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()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01A2E33A-F016-1063-BE13-4F1CC13E104E}"/>
              </a:ext>
            </a:extLst>
          </p:cNvPr>
          <p:cNvSpPr/>
          <p:nvPr/>
        </p:nvSpPr>
        <p:spPr>
          <a:xfrm>
            <a:off x="3459182" y="5652870"/>
            <a:ext cx="2018736" cy="2263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게이트진입</a:t>
            </a:r>
            <a:r>
              <a:rPr kumimoji="1" lang="ko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로직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3BD02AC3-49D2-FAB2-F91D-091628471C3D}"/>
              </a:ext>
            </a:extLst>
          </p:cNvPr>
          <p:cNvSpPr/>
          <p:nvPr/>
        </p:nvSpPr>
        <p:spPr>
          <a:xfrm>
            <a:off x="3459182" y="5311867"/>
            <a:ext cx="2018736" cy="2263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운송오더</a:t>
            </a:r>
            <a:r>
              <a:rPr kumimoji="1" lang="ko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생성 로직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A171FC5A-46A9-86D5-1124-6815071CCA91}"/>
              </a:ext>
            </a:extLst>
          </p:cNvPr>
          <p:cNvSpPr/>
          <p:nvPr/>
        </p:nvSpPr>
        <p:spPr>
          <a:xfrm>
            <a:off x="3459182" y="6020452"/>
            <a:ext cx="2018736" cy="2263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캔슬인아웃</a:t>
            </a:r>
            <a:r>
              <a:rPr kumimoji="1" lang="ko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로직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0" name="오른쪽 화살표[R] 19">
            <a:extLst>
              <a:ext uri="{FF2B5EF4-FFF2-40B4-BE49-F238E27FC236}">
                <a16:creationId xmlns:a16="http://schemas.microsoft.com/office/drawing/2014/main" id="{DDD35015-CA95-CCB9-E7FD-20268A355299}"/>
              </a:ext>
            </a:extLst>
          </p:cNvPr>
          <p:cNvSpPr/>
          <p:nvPr/>
        </p:nvSpPr>
        <p:spPr>
          <a:xfrm>
            <a:off x="2696847" y="5651500"/>
            <a:ext cx="577850" cy="28026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3" name="오른쪽 화살표[R] 22">
            <a:extLst>
              <a:ext uri="{FF2B5EF4-FFF2-40B4-BE49-F238E27FC236}">
                <a16:creationId xmlns:a16="http://schemas.microsoft.com/office/drawing/2014/main" id="{62688403-F37B-AC83-CCEA-806F689BFE0D}"/>
              </a:ext>
            </a:extLst>
          </p:cNvPr>
          <p:cNvSpPr/>
          <p:nvPr/>
        </p:nvSpPr>
        <p:spPr>
          <a:xfrm>
            <a:off x="5662403" y="5648160"/>
            <a:ext cx="577850" cy="28026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12BD314C-7D08-FBEB-2FDD-0C1014A44146}"/>
              </a:ext>
            </a:extLst>
          </p:cNvPr>
          <p:cNvSpPr/>
          <p:nvPr/>
        </p:nvSpPr>
        <p:spPr>
          <a:xfrm>
            <a:off x="6322803" y="5311867"/>
            <a:ext cx="2115196" cy="962032"/>
          </a:xfrm>
          <a:prstGeom prst="rect">
            <a:avLst/>
          </a:prstGeom>
          <a:solidFill>
            <a:srgbClr val="FFF6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서비스 로직 분리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한 곳에서 조립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컨트롤러는 </a:t>
            </a:r>
            <a:r>
              <a:rPr kumimoji="1" lang="en-US" altLang="ko-KR" sz="7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methode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별로 서비스 선택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역할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/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책임 분리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783C360-66C8-42BE-FA65-ED62CF3E20A3}"/>
              </a:ext>
            </a:extLst>
          </p:cNvPr>
          <p:cNvSpPr txBox="1"/>
          <p:nvPr/>
        </p:nvSpPr>
        <p:spPr>
          <a:xfrm rot="16200000">
            <a:off x="4223259" y="618847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.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D4260D8A-E5B5-2E52-F431-D07C5012AD55}"/>
              </a:ext>
            </a:extLst>
          </p:cNvPr>
          <p:cNvSpPr/>
          <p:nvPr/>
        </p:nvSpPr>
        <p:spPr>
          <a:xfrm>
            <a:off x="595561" y="4027880"/>
            <a:ext cx="2018736" cy="6134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3350" indent="-133350">
              <a:buFontTx/>
              <a:buAutoNum type="arabicPeriod"/>
            </a:pP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Param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의 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method 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명을 기준으로 서비스 분기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별도의 </a:t>
            </a:r>
            <a:r>
              <a:rPr kumimoji="1" lang="ko-KR" altLang="en-US" sz="7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서비스로직이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들어가서는 안됨</a:t>
            </a:r>
            <a:b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</a:b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단순 분기작업만 하되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명확하게 분기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단순 분기와 테스트용이 목적에 맞는 </a:t>
            </a:r>
            <a:r>
              <a:rPr kumimoji="1" lang="ko-KR" altLang="en-US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전략패턴 적용 예정</a:t>
            </a:r>
            <a:endParaRPr kumimoji="1" lang="en-US" altLang="ko-KR" sz="700" dirty="0">
              <a:solidFill>
                <a:srgbClr val="C00000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1CB97902-FA53-EF01-D103-0DC792BF9805}"/>
              </a:ext>
            </a:extLst>
          </p:cNvPr>
          <p:cNvSpPr/>
          <p:nvPr/>
        </p:nvSpPr>
        <p:spPr>
          <a:xfrm>
            <a:off x="595561" y="3801484"/>
            <a:ext cx="2018736" cy="2263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invokeComplete</a:t>
            </a:r>
            <a:r>
              <a:rPr kumimoji="1" lang="en-US" altLang="ko-Kore-KR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()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5" name="오른쪽 화살표[R] 34">
            <a:extLst>
              <a:ext uri="{FF2B5EF4-FFF2-40B4-BE49-F238E27FC236}">
                <a16:creationId xmlns:a16="http://schemas.microsoft.com/office/drawing/2014/main" id="{22EE598F-A8D8-88C0-1E71-2A554821F224}"/>
              </a:ext>
            </a:extLst>
          </p:cNvPr>
          <p:cNvSpPr/>
          <p:nvPr/>
        </p:nvSpPr>
        <p:spPr>
          <a:xfrm rot="5400000">
            <a:off x="1316003" y="4857999"/>
            <a:ext cx="577850" cy="28026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6" name="오른쪽 화살표[R] 35">
            <a:extLst>
              <a:ext uri="{FF2B5EF4-FFF2-40B4-BE49-F238E27FC236}">
                <a16:creationId xmlns:a16="http://schemas.microsoft.com/office/drawing/2014/main" id="{00EC0C02-E249-B389-13BB-584DE3E2A610}"/>
              </a:ext>
            </a:extLst>
          </p:cNvPr>
          <p:cNvSpPr/>
          <p:nvPr/>
        </p:nvSpPr>
        <p:spPr>
          <a:xfrm>
            <a:off x="2696847" y="4139514"/>
            <a:ext cx="577850" cy="280263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7BDB4378-1734-B655-A679-11E45D829640}"/>
              </a:ext>
            </a:extLst>
          </p:cNvPr>
          <p:cNvSpPr/>
          <p:nvPr/>
        </p:nvSpPr>
        <p:spPr>
          <a:xfrm>
            <a:off x="3459182" y="4027880"/>
            <a:ext cx="2018736" cy="6134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운송이벤트 수신 후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처리결과에 대해서 운송사에 알림을 주는 기능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현재로서는 </a:t>
            </a:r>
            <a:r>
              <a:rPr kumimoji="1" lang="ko-KR" altLang="en-US" sz="700" dirty="0" err="1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리팩토링</a:t>
            </a:r>
            <a:r>
              <a:rPr kumimoji="1" lang="ko-KR" altLang="en-US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범위에서 제외</a:t>
            </a:r>
            <a:endParaRPr kumimoji="1" lang="en-US" altLang="ko-KR" sz="700" dirty="0">
              <a:solidFill>
                <a:srgbClr val="C00000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C55387C-1EC5-136A-EF4E-013F73FDEBA2}"/>
              </a:ext>
            </a:extLst>
          </p:cNvPr>
          <p:cNvSpPr/>
          <p:nvPr/>
        </p:nvSpPr>
        <p:spPr>
          <a:xfrm>
            <a:off x="3459182" y="3801484"/>
            <a:ext cx="2018736" cy="2263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sendKtnetMovementService</a:t>
            </a:r>
            <a:r>
              <a:rPr kumimoji="1" lang="en-US" altLang="ko-Kore-KR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()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0" name="직사각형 39">
            <a:extLst>
              <a:ext uri="{FF2B5EF4-FFF2-40B4-BE49-F238E27FC236}">
                <a16:creationId xmlns:a16="http://schemas.microsoft.com/office/drawing/2014/main" id="{18958FF1-A6BC-B619-4796-0DDDBF1497AD}"/>
              </a:ext>
            </a:extLst>
          </p:cNvPr>
          <p:cNvSpPr/>
          <p:nvPr/>
        </p:nvSpPr>
        <p:spPr>
          <a:xfrm>
            <a:off x="6322803" y="4027880"/>
            <a:ext cx="2018736" cy="61342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3350" indent="-133350">
              <a:buFontTx/>
              <a:buAutoNum type="arabicPeriod"/>
            </a:pPr>
            <a:r>
              <a:rPr kumimoji="1" lang="ko-KR" altLang="en-US" sz="7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게이트아웃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잡던 시 히스토리를 남기는 기능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블록체인을 통해서 운송이력을 받아온 후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별도의 가공 후</a:t>
            </a:r>
            <a:r>
              <a:rPr kumimoji="1" lang="en-US" altLang="ko-KR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,</a:t>
            </a:r>
            <a:r>
              <a:rPr kumimoji="1" lang="ko-KR" altLang="en-US" sz="7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저장하는 방식</a:t>
            </a:r>
            <a:endParaRPr kumimoji="1" lang="en-US" altLang="ko-KR" sz="7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133350" indent="-133350">
              <a:buFontTx/>
              <a:buAutoNum type="arabicPeriod"/>
            </a:pPr>
            <a:r>
              <a:rPr kumimoji="1" lang="ko-KR" altLang="en-US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해당 메소드도 </a:t>
            </a:r>
            <a:r>
              <a:rPr kumimoji="1" lang="ko-KR" altLang="en-US" sz="700" dirty="0" err="1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리팩토링</a:t>
            </a:r>
            <a:r>
              <a:rPr kumimoji="1" lang="ko-KR" altLang="en-US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필요</a:t>
            </a:r>
            <a:endParaRPr kumimoji="1" lang="en-US" altLang="ko-KR" sz="700" dirty="0">
              <a:solidFill>
                <a:srgbClr val="C00000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1" name="직사각형 40">
            <a:extLst>
              <a:ext uri="{FF2B5EF4-FFF2-40B4-BE49-F238E27FC236}">
                <a16:creationId xmlns:a16="http://schemas.microsoft.com/office/drawing/2014/main" id="{06DFE793-C956-1922-9DC3-C2DA426C854D}"/>
              </a:ext>
            </a:extLst>
          </p:cNvPr>
          <p:cNvSpPr/>
          <p:nvPr/>
        </p:nvSpPr>
        <p:spPr>
          <a:xfrm>
            <a:off x="6322803" y="3801484"/>
            <a:ext cx="2018736" cy="22639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saveTransHistor</a:t>
            </a:r>
            <a:r>
              <a:rPr kumimoji="1" lang="en-US" altLang="ko-Kore-KR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()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026271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2A7B75-72E2-F438-30CB-5E2DF9FE9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77E02053-E3F0-A1FA-FA87-B9039979D60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7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EFA5667D-54B1-0992-3D43-821777A3CA8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DA7677C9-2B9E-027C-F28A-620B5D05BB45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모서리가 둥근 직사각형 108">
            <a:extLst>
              <a:ext uri="{FF2B5EF4-FFF2-40B4-BE49-F238E27FC236}">
                <a16:creationId xmlns:a16="http://schemas.microsoft.com/office/drawing/2014/main" id="{38650BD1-B43E-E14F-CDB9-E2BD83C4D634}"/>
              </a:ext>
            </a:extLst>
          </p:cNvPr>
          <p:cNvSpPr/>
          <p:nvPr/>
        </p:nvSpPr>
        <p:spPr>
          <a:xfrm>
            <a:off x="171252" y="942059"/>
            <a:ext cx="8772963" cy="40957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42A4E3"/>
              </a:gs>
              <a:gs pos="100000">
                <a:srgbClr val="007BC1"/>
              </a:gs>
            </a:gsLst>
            <a:lin ang="5400000" scaled="1"/>
          </a:gradFill>
          <a:ln w="38100">
            <a:solidFill>
              <a:srgbClr val="DAE3F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72000" rtlCol="0" anchor="ctr"/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2.1</a:t>
            </a:r>
            <a:r>
              <a:rPr lang="ko-KR" altLang="en-US" sz="1600" b="1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</a:t>
            </a:r>
            <a:r>
              <a:rPr lang="en-US" altLang="ko-KR" sz="1600" b="1" spc="-8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IttInvokeAlarmController</a:t>
            </a:r>
            <a:endParaRPr lang="ko-KR" altLang="en-US" sz="1600" b="1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FFFF00"/>
              </a:solidFill>
              <a:effectLst/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3" name="모서리가 둥근 직사각형 2">
            <a:extLst>
              <a:ext uri="{FF2B5EF4-FFF2-40B4-BE49-F238E27FC236}">
                <a16:creationId xmlns:a16="http://schemas.microsoft.com/office/drawing/2014/main" id="{77FD716D-6E33-57CD-38EF-566C66BB8F17}"/>
              </a:ext>
            </a:extLst>
          </p:cNvPr>
          <p:cNvSpPr/>
          <p:nvPr/>
        </p:nvSpPr>
        <p:spPr bwMode="auto">
          <a:xfrm>
            <a:off x="444398" y="1468696"/>
            <a:ext cx="8200084" cy="1472101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altLang="ko-KR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TSS </a:t>
            </a:r>
            <a:r>
              <a:rPr lang="ko-KR" altLang="en-US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운송 이벤트 관련 최초 </a:t>
            </a:r>
            <a:r>
              <a:rPr lang="ko-KR" altLang="en-US" sz="1200" dirty="0" err="1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진입점</a:t>
            </a:r>
            <a:r>
              <a:rPr lang="ko-KR" altLang="en-US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-US" altLang="ko-KR" sz="1200" dirty="0" err="1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itt</a:t>
            </a:r>
            <a:r>
              <a:rPr lang="en-US" altLang="ko-KR" sz="1200" dirty="0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/invoke/alarm)</a:t>
            </a:r>
            <a:endParaRPr lang="en-US" altLang="ko-KR" sz="1200" dirty="0">
              <a:solidFill>
                <a:srgbClr val="C00000"/>
              </a:solidFill>
              <a:effectLst/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 err="1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리팩토링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전</a:t>
            </a:r>
            <a:r>
              <a:rPr lang="ko-KR" altLang="en-US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구조</a:t>
            </a:r>
            <a:br>
              <a:rPr lang="en-US" altLang="ko-KR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lang="en-US" altLang="ko-KR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1.</a:t>
            </a:r>
            <a:r>
              <a:rPr lang="ko-KR" altLang="en-US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if-else</a:t>
            </a:r>
            <a:r>
              <a:rPr lang="ko-KR" altLang="en-US" sz="1200" dirty="0" err="1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를</a:t>
            </a:r>
            <a:r>
              <a:rPr lang="ko-KR" altLang="en-US" sz="1200" dirty="0">
                <a:solidFill>
                  <a:srgbClr val="0432FF"/>
                </a:solidFill>
                <a:effectLst/>
                <a:latin typeface="NanumSquare" panose="020B0600000101010101" pitchFamily="34" charset="-127"/>
                <a:ea typeface="NanumSquare" panose="020B0600000101010101" pitchFamily="34" charset="-127"/>
              </a:rPr>
              <a:t> 통한 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Method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별 분기 처리 및 이전 운송이벤트 상태조회 및 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Data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주입</a:t>
            </a:r>
            <a:b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2.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컨트롤러에 운송이벤트 관련 서비스 의존성을 주입 후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,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서비스 호출을 통한 운송이벤트 관련 로직 처리</a:t>
            </a:r>
            <a:b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3.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각 운송이벤트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-US" altLang="ko-KR" sz="1200" dirty="0" err="1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CreateCopino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제외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200" dirty="0" err="1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수신시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운송사에 알림을 전송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-US" altLang="ko-KR" sz="1200" dirty="0" err="1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MovementService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b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4.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en-US" altLang="ko-KR" sz="1200" dirty="0" err="1">
                <a:solidFill>
                  <a:srgbClr val="0432FF"/>
                </a:solidFill>
                <a:effectLst/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GateOut,</a:t>
            </a:r>
            <a:r>
              <a:rPr lang="en-US" altLang="ko-KR" sz="1200" dirty="0" err="1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JobDone</a:t>
            </a:r>
            <a:r>
              <a:rPr lang="en-US" altLang="ko-KR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 </a:t>
            </a: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이벤트 수신시에 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운송이력을 별도 저장하는 로직 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(</a:t>
            </a:r>
            <a:r>
              <a:rPr lang="en-US" altLang="ko-KR" sz="1200" dirty="0" err="1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IttTransHistoryService</a:t>
            </a: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)</a:t>
            </a:r>
            <a:b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</a:br>
            <a:r>
              <a:rPr lang="en-US" altLang="ko-KR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5.</a:t>
            </a:r>
            <a:r>
              <a:rPr lang="ko-KR" altLang="en-US" sz="1200" dirty="0">
                <a:solidFill>
                  <a:srgbClr val="0432FF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 모든 운송이벤트 처리는 </a:t>
            </a:r>
            <a:r>
              <a:rPr lang="en-US" altLang="ko-KR" sz="1200" dirty="0" err="1">
                <a:solidFill>
                  <a:srgbClr val="C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BctransIttTransOrderService</a:t>
            </a:r>
            <a:r>
              <a:rPr lang="ko-KR" altLang="en-US" sz="1200" dirty="0">
                <a:solidFill>
                  <a:srgbClr val="C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의 </a:t>
            </a:r>
            <a:r>
              <a:rPr lang="en-US" altLang="ko-KR" sz="1200" dirty="0" err="1">
                <a:solidFill>
                  <a:srgbClr val="C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saveTruckTransOrder</a:t>
            </a:r>
            <a:r>
              <a:rPr lang="ko-KR" altLang="en-US" sz="1200" dirty="0">
                <a:solidFill>
                  <a:srgbClr val="C00000"/>
                </a:solidFill>
                <a:latin typeface="NanumSquare" panose="020B0600000101010101" pitchFamily="34" charset="-127"/>
                <a:ea typeface="NanumSquare" panose="020B0600000101010101" pitchFamily="34" charset="-127"/>
              </a:rPr>
              <a:t>에서 처리</a:t>
            </a:r>
            <a:endParaRPr lang="en-US" altLang="ko-KR" sz="1200" dirty="0">
              <a:solidFill>
                <a:srgbClr val="C00000"/>
              </a:solidFill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C0BCCAD-D650-9F70-B88A-DB2A9433ADD9}"/>
              </a:ext>
            </a:extLst>
          </p:cNvPr>
          <p:cNvSpPr txBox="1"/>
          <p:nvPr/>
        </p:nvSpPr>
        <p:spPr>
          <a:xfrm>
            <a:off x="3993610" y="3175639"/>
            <a:ext cx="987874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9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Accio</a:t>
            </a:r>
            <a:r>
              <a: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Blockchain</a:t>
            </a:r>
            <a:endParaRPr lang="ko-KR" altLang="en-US" sz="900" dirty="0">
              <a:solidFill>
                <a:schemeClr val="tx1">
                  <a:lumMod val="95000"/>
                  <a:lumOff val="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3B949FEC-4B17-077B-177B-69930C73D2EA}"/>
              </a:ext>
            </a:extLst>
          </p:cNvPr>
          <p:cNvCxnSpPr>
            <a:cxnSpLocks/>
            <a:stCxn id="17" idx="2"/>
            <a:endCxn id="11" idx="0"/>
          </p:cNvCxnSpPr>
          <p:nvPr/>
        </p:nvCxnSpPr>
        <p:spPr>
          <a:xfrm>
            <a:off x="4487547" y="3314138"/>
            <a:ext cx="4134" cy="358756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FA450B4-31BD-2970-2C7F-3181C4BA44DD}"/>
              </a:ext>
            </a:extLst>
          </p:cNvPr>
          <p:cNvSpPr txBox="1"/>
          <p:nvPr/>
        </p:nvSpPr>
        <p:spPr>
          <a:xfrm>
            <a:off x="4491681" y="3409090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 err="1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itt</a:t>
            </a:r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/invoke/alarm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D7A02CD8-BA80-593D-EAB9-2B6CC0B69AB0}"/>
              </a:ext>
            </a:extLst>
          </p:cNvPr>
          <p:cNvGrpSpPr/>
          <p:nvPr/>
        </p:nvGrpSpPr>
        <p:grpSpPr>
          <a:xfrm>
            <a:off x="3273780" y="3672894"/>
            <a:ext cx="2435801" cy="776508"/>
            <a:chOff x="2212391" y="3856221"/>
            <a:chExt cx="2018736" cy="776508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49A4D59A-43CE-D938-8FC8-0B4D2EF74DF8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TssInvokeAlarmController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1DC1B32-6758-544D-4E0C-B1280A14AAE5}"/>
                </a:ext>
              </a:extLst>
            </p:cNvPr>
            <p:cNvSpPr/>
            <p:nvPr/>
          </p:nvSpPr>
          <p:spPr>
            <a:xfrm>
              <a:off x="2212391" y="4066117"/>
              <a:ext cx="2018736" cy="28681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BctransIttTransOrderService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bctransIttTransOrderService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IttTransHistoryService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ittTransHistoryService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7FF7DD7A-D6C7-8D5F-2143-7DDB2C385DD1}"/>
                </a:ext>
              </a:extLst>
            </p:cNvPr>
            <p:cNvSpPr/>
            <p:nvPr/>
          </p:nvSpPr>
          <p:spPr>
            <a:xfrm>
              <a:off x="2212391" y="4352364"/>
              <a:ext cx="2018736" cy="28036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invokeComplete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IttInvokeAlarmParam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param):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ApiResponse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bctransInvokeAlarmComplete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IttInvokeAlarmParam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param) : void</a:t>
              </a: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D0CAD481-B2D3-E83B-D0E4-7A48445A921A}"/>
              </a:ext>
            </a:extLst>
          </p:cNvPr>
          <p:cNvGrpSpPr/>
          <p:nvPr/>
        </p:nvGrpSpPr>
        <p:grpSpPr>
          <a:xfrm>
            <a:off x="5974496" y="4774910"/>
            <a:ext cx="2877046" cy="1432952"/>
            <a:chOff x="2212389" y="3448313"/>
            <a:chExt cx="2018737" cy="1432952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A09B3F44-4370-4C66-92CA-5D0534EE4716}"/>
                </a:ext>
              </a:extLst>
            </p:cNvPr>
            <p:cNvSpPr/>
            <p:nvPr/>
          </p:nvSpPr>
          <p:spPr>
            <a:xfrm>
              <a:off x="2212390" y="3448313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BctransIttTransOrderService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80D67A9E-3745-6010-77DC-811D624EA87D}"/>
                </a:ext>
              </a:extLst>
            </p:cNvPr>
            <p:cNvSpPr/>
            <p:nvPr/>
          </p:nvSpPr>
          <p:spPr>
            <a:xfrm>
              <a:off x="2212389" y="3657523"/>
              <a:ext cx="2018736" cy="73278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TssGroupOrderProcessService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tssGroupOrderProcessService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VerifyService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verifyService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TssTransTruckStatusUpdateService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tssTransTruckStatusUpdateService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BChainService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bChainService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WebClientService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webClientService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BctransIttTruckTransOrderRepository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bctransIttTruckTransOrderRepository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35C7F935-88C5-1791-945D-C356D22085D8}"/>
                </a:ext>
              </a:extLst>
            </p:cNvPr>
            <p:cNvSpPr/>
            <p:nvPr/>
          </p:nvSpPr>
          <p:spPr>
            <a:xfrm>
              <a:off x="2212389" y="4390306"/>
              <a:ext cx="2018736" cy="49095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getTruckTransOrderByDispatchInfoId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(Map param)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IttTruckTransOrder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saveTruckTransOrder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(String method, Map message) void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saveTruckTransGroupOrder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(Map message,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boolean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isNextJob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) void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sendTssAlarm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IttInvokeAlarmParam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param) void</a:t>
              </a:r>
            </a:p>
          </p:txBody>
        </p:sp>
      </p:grp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00ABDF3F-A532-43D7-7B5D-2D2910F2E187}"/>
              </a:ext>
            </a:extLst>
          </p:cNvPr>
          <p:cNvCxnSpPr>
            <a:cxnSpLocks/>
          </p:cNvCxnSpPr>
          <p:nvPr/>
        </p:nvCxnSpPr>
        <p:spPr>
          <a:xfrm flipH="1" flipV="1">
            <a:off x="11037673" y="5506065"/>
            <a:ext cx="45921" cy="279764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31" name="그룹 1030">
            <a:extLst>
              <a:ext uri="{FF2B5EF4-FFF2-40B4-BE49-F238E27FC236}">
                <a16:creationId xmlns:a16="http://schemas.microsoft.com/office/drawing/2014/main" id="{BEA84B31-0963-DF9C-3A55-533C0B0A3CFC}"/>
              </a:ext>
            </a:extLst>
          </p:cNvPr>
          <p:cNvGrpSpPr/>
          <p:nvPr/>
        </p:nvGrpSpPr>
        <p:grpSpPr>
          <a:xfrm>
            <a:off x="444398" y="4774910"/>
            <a:ext cx="2435801" cy="826942"/>
            <a:chOff x="2212391" y="3856221"/>
            <a:chExt cx="2018736" cy="826942"/>
          </a:xfrm>
        </p:grpSpPr>
        <p:sp>
          <p:nvSpPr>
            <p:cNvPr id="1032" name="직사각형 1031">
              <a:extLst>
                <a:ext uri="{FF2B5EF4-FFF2-40B4-BE49-F238E27FC236}">
                  <a16:creationId xmlns:a16="http://schemas.microsoft.com/office/drawing/2014/main" id="{F4FD5447-1E00-461E-CDD8-D732896B4ADC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33" name="직사각형 1032">
              <a:extLst>
                <a:ext uri="{FF2B5EF4-FFF2-40B4-BE49-F238E27FC236}">
                  <a16:creationId xmlns:a16="http://schemas.microsoft.com/office/drawing/2014/main" id="{9DEE1179-FEDB-A69B-0BCD-EB4BC54307FB}"/>
                </a:ext>
              </a:extLst>
            </p:cNvPr>
            <p:cNvSpPr/>
            <p:nvPr/>
          </p:nvSpPr>
          <p:spPr>
            <a:xfrm>
              <a:off x="2212391" y="4066117"/>
              <a:ext cx="2018736" cy="33668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MovementRepository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movementRepository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MovementAsyncService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movementAsyncService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VerifyService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verifyService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34" name="직사각형 1033">
              <a:extLst>
                <a:ext uri="{FF2B5EF4-FFF2-40B4-BE49-F238E27FC236}">
                  <a16:creationId xmlns:a16="http://schemas.microsoft.com/office/drawing/2014/main" id="{E0BDE4FB-FC74-9E9D-3915-47161F9A2B55}"/>
                </a:ext>
              </a:extLst>
            </p:cNvPr>
            <p:cNvSpPr/>
            <p:nvPr/>
          </p:nvSpPr>
          <p:spPr>
            <a:xfrm>
              <a:off x="2212391" y="4402798"/>
              <a:ext cx="2018736" cy="28036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sendKtnetMovementService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(String method, Map param) void</a:t>
              </a:r>
            </a:p>
          </p:txBody>
        </p:sp>
      </p:grpSp>
      <p:grpSp>
        <p:nvGrpSpPr>
          <p:cNvPr id="1035" name="그룹 1034">
            <a:extLst>
              <a:ext uri="{FF2B5EF4-FFF2-40B4-BE49-F238E27FC236}">
                <a16:creationId xmlns:a16="http://schemas.microsoft.com/office/drawing/2014/main" id="{977257BE-E164-E3E8-961A-EA178D806F98}"/>
              </a:ext>
            </a:extLst>
          </p:cNvPr>
          <p:cNvGrpSpPr/>
          <p:nvPr/>
        </p:nvGrpSpPr>
        <p:grpSpPr>
          <a:xfrm>
            <a:off x="3273779" y="4774911"/>
            <a:ext cx="2435802" cy="826941"/>
            <a:chOff x="2212390" y="3856221"/>
            <a:chExt cx="2018737" cy="826941"/>
          </a:xfrm>
        </p:grpSpPr>
        <p:sp>
          <p:nvSpPr>
            <p:cNvPr id="1036" name="직사각형 1035">
              <a:extLst>
                <a:ext uri="{FF2B5EF4-FFF2-40B4-BE49-F238E27FC236}">
                  <a16:creationId xmlns:a16="http://schemas.microsoft.com/office/drawing/2014/main" id="{8213326D-A1E4-791A-6306-4B2ED67580D0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IttTransHistoryService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37" name="직사각형 1036">
              <a:extLst>
                <a:ext uri="{FF2B5EF4-FFF2-40B4-BE49-F238E27FC236}">
                  <a16:creationId xmlns:a16="http://schemas.microsoft.com/office/drawing/2014/main" id="{F71C088E-79CE-B39B-0451-AB79764221E6}"/>
                </a:ext>
              </a:extLst>
            </p:cNvPr>
            <p:cNvSpPr/>
            <p:nvPr/>
          </p:nvSpPr>
          <p:spPr>
            <a:xfrm>
              <a:off x="2212391" y="4066117"/>
              <a:ext cx="2018736" cy="33668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IttTransHistoryRepository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ittTransHistoryRepository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BChainService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bChainService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38" name="직사각형 1037">
              <a:extLst>
                <a:ext uri="{FF2B5EF4-FFF2-40B4-BE49-F238E27FC236}">
                  <a16:creationId xmlns:a16="http://schemas.microsoft.com/office/drawing/2014/main" id="{9938C40E-2DA2-B225-3152-7B2D4181C778}"/>
                </a:ext>
              </a:extLst>
            </p:cNvPr>
            <p:cNvSpPr/>
            <p:nvPr/>
          </p:nvSpPr>
          <p:spPr>
            <a:xfrm>
              <a:off x="2212390" y="4402797"/>
              <a:ext cx="2018736" cy="28036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saveTransHistory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ittTruckTransOrder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truckTransOrder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) : void</a:t>
              </a:r>
            </a:p>
          </p:txBody>
        </p:sp>
      </p:grpSp>
      <p:cxnSp>
        <p:nvCxnSpPr>
          <p:cNvPr id="1043" name="꺾인 연결선[E] 1042">
            <a:extLst>
              <a:ext uri="{FF2B5EF4-FFF2-40B4-BE49-F238E27FC236}">
                <a16:creationId xmlns:a16="http://schemas.microsoft.com/office/drawing/2014/main" id="{D0722653-8F06-92F5-4604-0AFE61BC83D7}"/>
              </a:ext>
            </a:extLst>
          </p:cNvPr>
          <p:cNvCxnSpPr>
            <a:cxnSpLocks/>
            <a:endCxn id="31" idx="0"/>
          </p:cNvCxnSpPr>
          <p:nvPr/>
        </p:nvCxnSpPr>
        <p:spPr>
          <a:xfrm>
            <a:off x="5779698" y="4303982"/>
            <a:ext cx="1633322" cy="470928"/>
          </a:xfrm>
          <a:prstGeom prst="bentConnector2">
            <a:avLst/>
          </a:prstGeom>
          <a:ln w="19050" cap="flat">
            <a:solidFill>
              <a:schemeClr val="tx1"/>
            </a:solidFill>
            <a:prstDash val="solid"/>
            <a:miter lim="800000"/>
            <a:headEnd type="diamond" w="lg" len="lg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6" name="직선 화살표 연결선 1045">
            <a:extLst>
              <a:ext uri="{FF2B5EF4-FFF2-40B4-BE49-F238E27FC236}">
                <a16:creationId xmlns:a16="http://schemas.microsoft.com/office/drawing/2014/main" id="{D98F3A05-559A-CD1C-DB01-E3A2356103F6}"/>
              </a:ext>
            </a:extLst>
          </p:cNvPr>
          <p:cNvCxnSpPr>
            <a:cxnSpLocks/>
            <a:endCxn id="1036" idx="0"/>
          </p:cNvCxnSpPr>
          <p:nvPr/>
        </p:nvCxnSpPr>
        <p:spPr>
          <a:xfrm>
            <a:off x="4491681" y="4493699"/>
            <a:ext cx="0" cy="281212"/>
          </a:xfrm>
          <a:prstGeom prst="straightConnector1">
            <a:avLst/>
          </a:prstGeom>
          <a:ln w="19050">
            <a:solidFill>
              <a:schemeClr val="tx1"/>
            </a:solidFill>
            <a:headEnd type="diamond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꺾인 연결선[E] 1049">
            <a:extLst>
              <a:ext uri="{FF2B5EF4-FFF2-40B4-BE49-F238E27FC236}">
                <a16:creationId xmlns:a16="http://schemas.microsoft.com/office/drawing/2014/main" id="{3F6847DF-66F0-54E8-D8A6-7499745971A6}"/>
              </a:ext>
            </a:extLst>
          </p:cNvPr>
          <p:cNvCxnSpPr>
            <a:cxnSpLocks/>
            <a:endCxn id="1032" idx="0"/>
          </p:cNvCxnSpPr>
          <p:nvPr/>
        </p:nvCxnSpPr>
        <p:spPr>
          <a:xfrm rot="10800000" flipV="1">
            <a:off x="1662299" y="4025846"/>
            <a:ext cx="1541364" cy="749064"/>
          </a:xfrm>
          <a:prstGeom prst="bentConnector2">
            <a:avLst/>
          </a:prstGeom>
          <a:ln w="19050" cap="flat">
            <a:solidFill>
              <a:schemeClr val="tx1"/>
            </a:solidFill>
            <a:prstDash val="solid"/>
            <a:miter lim="800000"/>
            <a:headEnd type="diamond" w="lg" len="lg"/>
            <a:tailEnd type="none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57" name="그룹 1056">
            <a:extLst>
              <a:ext uri="{FF2B5EF4-FFF2-40B4-BE49-F238E27FC236}">
                <a16:creationId xmlns:a16="http://schemas.microsoft.com/office/drawing/2014/main" id="{1B55B833-03C9-7DF8-24D1-F5C6CAF1ED8E}"/>
              </a:ext>
            </a:extLst>
          </p:cNvPr>
          <p:cNvGrpSpPr/>
          <p:nvPr/>
        </p:nvGrpSpPr>
        <p:grpSpPr>
          <a:xfrm>
            <a:off x="6415739" y="3210496"/>
            <a:ext cx="2435802" cy="850256"/>
            <a:chOff x="2212390" y="3856221"/>
            <a:chExt cx="2018737" cy="850256"/>
          </a:xfrm>
        </p:grpSpPr>
        <p:sp>
          <p:nvSpPr>
            <p:cNvPr id="1058" name="직사각형 1057">
              <a:extLst>
                <a:ext uri="{FF2B5EF4-FFF2-40B4-BE49-F238E27FC236}">
                  <a16:creationId xmlns:a16="http://schemas.microsoft.com/office/drawing/2014/main" id="{C51F8A6E-3129-0901-5E8D-0D8A368BADB5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IttInvokeAlarmParam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59" name="직사각형 1058">
              <a:extLst>
                <a:ext uri="{FF2B5EF4-FFF2-40B4-BE49-F238E27FC236}">
                  <a16:creationId xmlns:a16="http://schemas.microsoft.com/office/drawing/2014/main" id="{FE476F0D-DE10-50BD-3EB0-69826ACE6ECD}"/>
                </a:ext>
              </a:extLst>
            </p:cNvPr>
            <p:cNvSpPr/>
            <p:nvPr/>
          </p:nvSpPr>
          <p:spPr>
            <a:xfrm>
              <a:off x="2212391" y="4066116"/>
              <a:ext cx="2018736" cy="31575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String method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resultMessage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String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result_message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060" name="직사각형 1059">
              <a:extLst>
                <a:ext uri="{FF2B5EF4-FFF2-40B4-BE49-F238E27FC236}">
                  <a16:creationId xmlns:a16="http://schemas.microsoft.com/office/drawing/2014/main" id="{1A0DF1DA-0366-B601-81A1-D314E6956B52}"/>
                </a:ext>
              </a:extLst>
            </p:cNvPr>
            <p:cNvSpPr/>
            <p:nvPr/>
          </p:nvSpPr>
          <p:spPr>
            <a:xfrm>
              <a:off x="2212390" y="4381971"/>
              <a:ext cx="2018736" cy="3245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getMessage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() Map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setResult_message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(String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result_message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) void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toString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() String</a:t>
              </a:r>
            </a:p>
          </p:txBody>
        </p:sp>
      </p:grpSp>
      <p:cxnSp>
        <p:nvCxnSpPr>
          <p:cNvPr id="1062" name="꺾인 연결선[E] 1061">
            <a:extLst>
              <a:ext uri="{FF2B5EF4-FFF2-40B4-BE49-F238E27FC236}">
                <a16:creationId xmlns:a16="http://schemas.microsoft.com/office/drawing/2014/main" id="{B181FBBA-16C0-7DA9-FC4E-13C26150BD6A}"/>
              </a:ext>
            </a:extLst>
          </p:cNvPr>
          <p:cNvCxnSpPr>
            <a:cxnSpLocks/>
            <a:stCxn id="11" idx="3"/>
            <a:endCxn id="1058" idx="1"/>
          </p:cNvCxnSpPr>
          <p:nvPr/>
        </p:nvCxnSpPr>
        <p:spPr>
          <a:xfrm flipV="1">
            <a:off x="5709581" y="3316626"/>
            <a:ext cx="706159" cy="462398"/>
          </a:xfrm>
          <a:prstGeom prst="bentConnector3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4" name="TextBox 1063">
            <a:extLst>
              <a:ext uri="{FF2B5EF4-FFF2-40B4-BE49-F238E27FC236}">
                <a16:creationId xmlns:a16="http://schemas.microsoft.com/office/drawing/2014/main" id="{773D1FB3-FDD8-052C-6AB8-262B9968270A}"/>
              </a:ext>
            </a:extLst>
          </p:cNvPr>
          <p:cNvSpPr txBox="1"/>
          <p:nvPr/>
        </p:nvSpPr>
        <p:spPr>
          <a:xfrm>
            <a:off x="1745605" y="3866751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Dependency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65" name="TextBox 1064">
            <a:extLst>
              <a:ext uri="{FF2B5EF4-FFF2-40B4-BE49-F238E27FC236}">
                <a16:creationId xmlns:a16="http://schemas.microsoft.com/office/drawing/2014/main" id="{E746EBFC-4D92-D460-7CD2-22711B5C1537}"/>
              </a:ext>
            </a:extLst>
          </p:cNvPr>
          <p:cNvSpPr txBox="1"/>
          <p:nvPr/>
        </p:nvSpPr>
        <p:spPr>
          <a:xfrm>
            <a:off x="4321889" y="4559078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Dependency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66" name="TextBox 1065">
            <a:extLst>
              <a:ext uri="{FF2B5EF4-FFF2-40B4-BE49-F238E27FC236}">
                <a16:creationId xmlns:a16="http://schemas.microsoft.com/office/drawing/2014/main" id="{52ECAEBC-3E58-CD5E-E2A0-7120E7BD4A5A}"/>
              </a:ext>
            </a:extLst>
          </p:cNvPr>
          <p:cNvSpPr txBox="1"/>
          <p:nvPr/>
        </p:nvSpPr>
        <p:spPr>
          <a:xfrm>
            <a:off x="6062660" y="4165760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Dependency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67" name="TextBox 1066">
            <a:extLst>
              <a:ext uri="{FF2B5EF4-FFF2-40B4-BE49-F238E27FC236}">
                <a16:creationId xmlns:a16="http://schemas.microsoft.com/office/drawing/2014/main" id="{6A531305-C44F-ECC9-18EC-278E5B1FD422}"/>
              </a:ext>
            </a:extLst>
          </p:cNvPr>
          <p:cNvSpPr txBox="1"/>
          <p:nvPr/>
        </p:nvSpPr>
        <p:spPr>
          <a:xfrm>
            <a:off x="5543310" y="3178706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Parameter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73" name="말풍선: 사각형 1427">
            <a:extLst>
              <a:ext uri="{FF2B5EF4-FFF2-40B4-BE49-F238E27FC236}">
                <a16:creationId xmlns:a16="http://schemas.microsoft.com/office/drawing/2014/main" id="{C498AD0A-73CF-4BC8-6DDB-1F091875F797}"/>
              </a:ext>
            </a:extLst>
          </p:cNvPr>
          <p:cNvSpPr/>
          <p:nvPr/>
        </p:nvSpPr>
        <p:spPr>
          <a:xfrm>
            <a:off x="6266648" y="6361195"/>
            <a:ext cx="2584892" cy="367619"/>
          </a:xfrm>
          <a:prstGeom prst="wedgeRectCallout">
            <a:avLst>
              <a:gd name="adj1" fmla="val -7282"/>
              <a:gd name="adj2" fmla="val -88507"/>
            </a:avLst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36000" bIns="0" rtlCol="0" anchor="ctr"/>
          <a:lstStyle/>
          <a:p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모든 운송이벤트의 핵심 로직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(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최초 </a:t>
            </a:r>
            <a:r>
              <a:rPr lang="ko-KR" altLang="en-US" sz="800" dirty="0" err="1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운송오더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생성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수정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)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을 처리하고 있어 </a:t>
            </a:r>
            <a:r>
              <a:rPr lang="ko-KR" altLang="en-US" sz="8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책임이 집중되어 있고 역할의 분리가 없음</a:t>
            </a:r>
            <a:endParaRPr lang="en-US" altLang="ko-KR" sz="800" dirty="0">
              <a:solidFill>
                <a:srgbClr val="C00000"/>
              </a:solidFill>
              <a:highlight>
                <a:srgbClr val="FFFF00"/>
              </a:highligh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74" name="말풍선: 사각형 1427">
            <a:extLst>
              <a:ext uri="{FF2B5EF4-FFF2-40B4-BE49-F238E27FC236}">
                <a16:creationId xmlns:a16="http://schemas.microsoft.com/office/drawing/2014/main" id="{C69BAB11-BC3F-B527-EA09-DEDB35865AE0}"/>
              </a:ext>
            </a:extLst>
          </p:cNvPr>
          <p:cNvSpPr/>
          <p:nvPr/>
        </p:nvSpPr>
        <p:spPr>
          <a:xfrm>
            <a:off x="444398" y="5778572"/>
            <a:ext cx="1886670" cy="367619"/>
          </a:xfrm>
          <a:prstGeom prst="wedgeRectCallout">
            <a:avLst>
              <a:gd name="adj1" fmla="val -7282"/>
              <a:gd name="adj2" fmla="val -88507"/>
            </a:avLst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36000" bIns="0" rtlCol="0" anchor="ctr"/>
          <a:lstStyle/>
          <a:p>
            <a:r>
              <a:rPr lang="en-US" altLang="ko-KR" sz="8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CreateCopino</a:t>
            </a:r>
            <a:r>
              <a:rPr lang="en-US" altLang="ko-KR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외 모든 이벤트 </a:t>
            </a:r>
            <a:r>
              <a:rPr lang="ko-KR" altLang="en-US" sz="800" dirty="0" err="1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수신시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호출</a:t>
            </a:r>
            <a:endParaRPr lang="en-US" altLang="ko-KR" sz="800" dirty="0">
              <a:solidFill>
                <a:srgbClr val="C00000"/>
              </a:solidFill>
              <a:highlight>
                <a:srgbClr val="FFFF00"/>
              </a:highligh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80" name="말풍선: 사각형 1427">
            <a:extLst>
              <a:ext uri="{FF2B5EF4-FFF2-40B4-BE49-F238E27FC236}">
                <a16:creationId xmlns:a16="http://schemas.microsoft.com/office/drawing/2014/main" id="{AC9C4417-C2E6-273E-02CA-5DC9B87BD317}"/>
              </a:ext>
            </a:extLst>
          </p:cNvPr>
          <p:cNvSpPr/>
          <p:nvPr/>
        </p:nvSpPr>
        <p:spPr>
          <a:xfrm>
            <a:off x="3358936" y="5758844"/>
            <a:ext cx="1886670" cy="367619"/>
          </a:xfrm>
          <a:prstGeom prst="wedgeRectCallout">
            <a:avLst>
              <a:gd name="adj1" fmla="val -7282"/>
              <a:gd name="adj2" fmla="val -88507"/>
            </a:avLst>
          </a:prstGeom>
          <a:solidFill>
            <a:srgbClr val="FFF5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" tIns="0" rIns="36000" bIns="0" rtlCol="0" anchor="ctr"/>
          <a:lstStyle/>
          <a:p>
            <a:r>
              <a:rPr lang="ko-KR" altLang="en-US" sz="8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반입 터미널 </a:t>
            </a:r>
            <a:r>
              <a:rPr lang="en-US" altLang="ko-KR" sz="8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GateOut</a:t>
            </a:r>
            <a:r>
              <a:rPr lang="en-US" altLang="ko-KR" sz="8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 </a:t>
            </a:r>
            <a:r>
              <a:rPr lang="en-US" altLang="ko-KR" sz="8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JobDone</a:t>
            </a:r>
            <a:r>
              <a:rPr lang="en-US" altLang="ko-KR" sz="8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이벤트 </a:t>
            </a:r>
            <a:r>
              <a:rPr lang="ko-KR" altLang="en-US" sz="800" dirty="0" err="1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수신시</a:t>
            </a:r>
            <a:r>
              <a:rPr lang="ko-KR" altLang="en-US" sz="800" dirty="0">
                <a:solidFill>
                  <a:srgbClr val="C0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호출</a:t>
            </a:r>
            <a:endParaRPr lang="en-US" altLang="ko-KR" sz="800" dirty="0">
              <a:solidFill>
                <a:srgbClr val="C00000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872773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8C4CC2-9014-0B66-7F14-29D93810F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929C966-0C78-CFCF-ABB5-A735BFFDEF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8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5E67CDC5-9703-DC05-91A1-31958D78E5E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8F53C812-6695-528C-0EE7-971885FE6354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C0B68CF-DD54-0090-4D19-52587BB0363E}"/>
              </a:ext>
            </a:extLst>
          </p:cNvPr>
          <p:cNvSpPr txBox="1"/>
          <p:nvPr/>
        </p:nvSpPr>
        <p:spPr>
          <a:xfrm>
            <a:off x="3919366" y="880305"/>
            <a:ext cx="987874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9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Accio</a:t>
            </a:r>
            <a:r>
              <a:rPr lang="en-US" altLang="ko-KR" sz="900" dirty="0">
                <a:solidFill>
                  <a:schemeClr val="tx1">
                    <a:lumMod val="95000"/>
                    <a:lumOff val="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Blockchain</a:t>
            </a:r>
            <a:endParaRPr lang="ko-KR" altLang="en-US" sz="900" dirty="0">
              <a:solidFill>
                <a:schemeClr val="tx1">
                  <a:lumMod val="95000"/>
                  <a:lumOff val="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EA846C42-6FEB-2A22-9713-857A5352E5C4}"/>
              </a:ext>
            </a:extLst>
          </p:cNvPr>
          <p:cNvCxnSpPr>
            <a:cxnSpLocks/>
            <a:stCxn id="17" idx="2"/>
            <a:endCxn id="11" idx="0"/>
          </p:cNvCxnSpPr>
          <p:nvPr/>
        </p:nvCxnSpPr>
        <p:spPr>
          <a:xfrm>
            <a:off x="4413303" y="1018804"/>
            <a:ext cx="0" cy="17994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2002565E-3EF1-E8E1-CE84-E9202B071982}"/>
              </a:ext>
            </a:extLst>
          </p:cNvPr>
          <p:cNvSpPr txBox="1"/>
          <p:nvPr/>
        </p:nvSpPr>
        <p:spPr>
          <a:xfrm>
            <a:off x="4151999" y="2560642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create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3540B23A-4C02-2BEB-D7FF-2EEC3E6DD02E}"/>
              </a:ext>
            </a:extLst>
          </p:cNvPr>
          <p:cNvGrpSpPr/>
          <p:nvPr/>
        </p:nvGrpSpPr>
        <p:grpSpPr>
          <a:xfrm>
            <a:off x="3403935" y="1198744"/>
            <a:ext cx="2018736" cy="533714"/>
            <a:chOff x="2212391" y="3856221"/>
            <a:chExt cx="2018736" cy="533714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9618B79-5182-F924-610C-25DA69E07C4A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TssInvokeAlarmController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A7C6B95A-5220-4E7B-07BF-03115B1688A2}"/>
                </a:ext>
              </a:extLst>
            </p:cNvPr>
            <p:cNvSpPr/>
            <p:nvPr/>
          </p:nvSpPr>
          <p:spPr>
            <a:xfrm>
              <a:off x="2212391" y="4066117"/>
              <a:ext cx="2018736" cy="17117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TssInvokeStrategyFactory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strategyFactory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28" name="직사각형 27">
              <a:extLst>
                <a:ext uri="{FF2B5EF4-FFF2-40B4-BE49-F238E27FC236}">
                  <a16:creationId xmlns:a16="http://schemas.microsoft.com/office/drawing/2014/main" id="{F517446D-CE4B-46A1-CAFF-364F58983C56}"/>
                </a:ext>
              </a:extLst>
            </p:cNvPr>
            <p:cNvSpPr/>
            <p:nvPr/>
          </p:nvSpPr>
          <p:spPr>
            <a:xfrm>
              <a:off x="2212391" y="4232166"/>
              <a:ext cx="2018736" cy="157769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invokeComplete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(TssInvokeAlarmParam):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ApiResponse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BCFCF30B-6C00-8479-F3BC-1DDF2024EEDE}"/>
              </a:ext>
            </a:extLst>
          </p:cNvPr>
          <p:cNvGrpSpPr/>
          <p:nvPr/>
        </p:nvGrpSpPr>
        <p:grpSpPr>
          <a:xfrm>
            <a:off x="3403935" y="1963576"/>
            <a:ext cx="2018736" cy="544351"/>
            <a:chOff x="2212391" y="3856221"/>
            <a:chExt cx="2018736" cy="544351"/>
          </a:xfrm>
        </p:grpSpPr>
        <p:sp>
          <p:nvSpPr>
            <p:cNvPr id="31" name="직사각형 30">
              <a:extLst>
                <a:ext uri="{FF2B5EF4-FFF2-40B4-BE49-F238E27FC236}">
                  <a16:creationId xmlns:a16="http://schemas.microsoft.com/office/drawing/2014/main" id="{A95B607F-EC8A-63D7-1AF9-551D947460DA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TssInvokeStrategyFactory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32" name="직사각형 31">
              <a:extLst>
                <a:ext uri="{FF2B5EF4-FFF2-40B4-BE49-F238E27FC236}">
                  <a16:creationId xmlns:a16="http://schemas.microsoft.com/office/drawing/2014/main" id="{9E8290C0-DF88-840E-5D26-3C07816F7198}"/>
                </a:ext>
              </a:extLst>
            </p:cNvPr>
            <p:cNvSpPr/>
            <p:nvPr/>
          </p:nvSpPr>
          <p:spPr>
            <a:xfrm>
              <a:off x="2212391" y="4066117"/>
              <a:ext cx="2018736" cy="15292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Map&lt;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String,TssInvokeStrategy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&gt; strategies</a:t>
              </a:r>
            </a:p>
          </p:txBody>
        </p:sp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98B89AA6-B8C2-E435-E365-FDE43CCA58D5}"/>
                </a:ext>
              </a:extLst>
            </p:cNvPr>
            <p:cNvSpPr/>
            <p:nvPr/>
          </p:nvSpPr>
          <p:spPr>
            <a:xfrm>
              <a:off x="2212391" y="4215567"/>
              <a:ext cx="2018736" cy="18500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getStrategy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(String method):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TssInvokeStrategy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</p:grp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4EAAF6E8-52C9-6DC6-3649-EA914CEE4F8B}"/>
              </a:ext>
            </a:extLst>
          </p:cNvPr>
          <p:cNvCxnSpPr>
            <a:cxnSpLocks/>
            <a:stCxn id="28" idx="2"/>
            <a:endCxn id="31" idx="0"/>
          </p:cNvCxnSpPr>
          <p:nvPr/>
        </p:nvCxnSpPr>
        <p:spPr>
          <a:xfrm>
            <a:off x="4413303" y="1732458"/>
            <a:ext cx="0" cy="23111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8EDB538D-4BDE-0361-CC5C-AC7C9B999F59}"/>
              </a:ext>
            </a:extLst>
          </p:cNvPr>
          <p:cNvGrpSpPr/>
          <p:nvPr/>
        </p:nvGrpSpPr>
        <p:grpSpPr>
          <a:xfrm>
            <a:off x="3403935" y="2791958"/>
            <a:ext cx="2018736" cy="631722"/>
            <a:chOff x="2212391" y="3770235"/>
            <a:chExt cx="2018736" cy="631722"/>
          </a:xfrm>
        </p:grpSpPr>
        <p:sp>
          <p:nvSpPr>
            <p:cNvPr id="38" name="직사각형 37">
              <a:extLst>
                <a:ext uri="{FF2B5EF4-FFF2-40B4-BE49-F238E27FC236}">
                  <a16:creationId xmlns:a16="http://schemas.microsoft.com/office/drawing/2014/main" id="{D343E6B8-F4C9-BEE1-A94A-734603F61661}"/>
                </a:ext>
              </a:extLst>
            </p:cNvPr>
            <p:cNvSpPr/>
            <p:nvPr/>
          </p:nvSpPr>
          <p:spPr>
            <a:xfrm>
              <a:off x="2212391" y="3770235"/>
              <a:ext cx="2018736" cy="298245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&lt;&lt;interface&gt;&gt;</a:t>
              </a:r>
            </a:p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TssInvokeStrategy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39" name="직사각형 38">
              <a:extLst>
                <a:ext uri="{FF2B5EF4-FFF2-40B4-BE49-F238E27FC236}">
                  <a16:creationId xmlns:a16="http://schemas.microsoft.com/office/drawing/2014/main" id="{7D6ABD49-314D-C804-4C7D-0E4FD61F445A}"/>
                </a:ext>
              </a:extLst>
            </p:cNvPr>
            <p:cNvSpPr/>
            <p:nvPr/>
          </p:nvSpPr>
          <p:spPr>
            <a:xfrm>
              <a:off x="2212391" y="4066118"/>
              <a:ext cx="2018736" cy="148654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40" name="직사각형 39">
              <a:extLst>
                <a:ext uri="{FF2B5EF4-FFF2-40B4-BE49-F238E27FC236}">
                  <a16:creationId xmlns:a16="http://schemas.microsoft.com/office/drawing/2014/main" id="{1195162C-CD2E-466A-45D2-AABCD3D38777}"/>
                </a:ext>
              </a:extLst>
            </p:cNvPr>
            <p:cNvSpPr/>
            <p:nvPr/>
          </p:nvSpPr>
          <p:spPr>
            <a:xfrm>
              <a:off x="2212391" y="4213739"/>
              <a:ext cx="2018736" cy="18821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process(Map message) : void</a:t>
              </a:r>
            </a:p>
          </p:txBody>
        </p:sp>
      </p:grpSp>
      <p:grpSp>
        <p:nvGrpSpPr>
          <p:cNvPr id="61" name="그룹 60">
            <a:extLst>
              <a:ext uri="{FF2B5EF4-FFF2-40B4-BE49-F238E27FC236}">
                <a16:creationId xmlns:a16="http://schemas.microsoft.com/office/drawing/2014/main" id="{D3152297-9D8C-60D7-8CC5-5524E64469C0}"/>
              </a:ext>
            </a:extLst>
          </p:cNvPr>
          <p:cNvGrpSpPr/>
          <p:nvPr/>
        </p:nvGrpSpPr>
        <p:grpSpPr>
          <a:xfrm>
            <a:off x="1231342" y="5172281"/>
            <a:ext cx="2018736" cy="782392"/>
            <a:chOff x="2212391" y="3856221"/>
            <a:chExt cx="2018736" cy="782392"/>
          </a:xfrm>
        </p:grpSpPr>
        <p:sp>
          <p:nvSpPr>
            <p:cNvPr id="62" name="직사각형 61">
              <a:extLst>
                <a:ext uri="{FF2B5EF4-FFF2-40B4-BE49-F238E27FC236}">
                  <a16:creationId xmlns:a16="http://schemas.microsoft.com/office/drawing/2014/main" id="{AA132A34-0E89-00EB-8B54-94B468C3AB5D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CreateCopinoStrategy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63" name="직사각형 62">
              <a:extLst>
                <a:ext uri="{FF2B5EF4-FFF2-40B4-BE49-F238E27FC236}">
                  <a16:creationId xmlns:a16="http://schemas.microsoft.com/office/drawing/2014/main" id="{45889FC2-1985-F44B-FF57-22867ED94AFF}"/>
                </a:ext>
              </a:extLst>
            </p:cNvPr>
            <p:cNvSpPr/>
            <p:nvPr/>
          </p:nvSpPr>
          <p:spPr>
            <a:xfrm>
              <a:off x="2212391" y="4066117"/>
              <a:ext cx="2018736" cy="28624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CreateCopinoFacade</a:t>
              </a:r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createCopinoFacade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08" name="직사각형 1407">
              <a:extLst>
                <a:ext uri="{FF2B5EF4-FFF2-40B4-BE49-F238E27FC236}">
                  <a16:creationId xmlns:a16="http://schemas.microsoft.com/office/drawing/2014/main" id="{E6D24FDA-2EFD-F7B8-E3DC-B85062727AF7}"/>
                </a:ext>
              </a:extLst>
            </p:cNvPr>
            <p:cNvSpPr/>
            <p:nvPr/>
          </p:nvSpPr>
          <p:spPr>
            <a:xfrm>
              <a:off x="2212391" y="4352365"/>
              <a:ext cx="2018736" cy="2862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process(message) : void</a:t>
              </a:r>
            </a:p>
          </p:txBody>
        </p:sp>
      </p:grpSp>
      <p:grpSp>
        <p:nvGrpSpPr>
          <p:cNvPr id="1409" name="그룹 1408">
            <a:extLst>
              <a:ext uri="{FF2B5EF4-FFF2-40B4-BE49-F238E27FC236}">
                <a16:creationId xmlns:a16="http://schemas.microsoft.com/office/drawing/2014/main" id="{2722D686-9A20-08CA-732B-ECACACA81789}"/>
              </a:ext>
            </a:extLst>
          </p:cNvPr>
          <p:cNvGrpSpPr/>
          <p:nvPr/>
        </p:nvGrpSpPr>
        <p:grpSpPr>
          <a:xfrm>
            <a:off x="3395830" y="5172281"/>
            <a:ext cx="2018736" cy="782392"/>
            <a:chOff x="2212391" y="3856221"/>
            <a:chExt cx="2018736" cy="782392"/>
          </a:xfrm>
        </p:grpSpPr>
        <p:sp>
          <p:nvSpPr>
            <p:cNvPr id="1410" name="직사각형 1409">
              <a:extLst>
                <a:ext uri="{FF2B5EF4-FFF2-40B4-BE49-F238E27FC236}">
                  <a16:creationId xmlns:a16="http://schemas.microsoft.com/office/drawing/2014/main" id="{7CBF078E-9E64-B18C-13A8-D95797FCD5B3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GateInStrategy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11" name="직사각형 1410">
              <a:extLst>
                <a:ext uri="{FF2B5EF4-FFF2-40B4-BE49-F238E27FC236}">
                  <a16:creationId xmlns:a16="http://schemas.microsoft.com/office/drawing/2014/main" id="{A1F12D6F-F163-4E42-E4A3-38C787CF6A5A}"/>
                </a:ext>
              </a:extLst>
            </p:cNvPr>
            <p:cNvSpPr/>
            <p:nvPr/>
          </p:nvSpPr>
          <p:spPr>
            <a:xfrm>
              <a:off x="2212391" y="4066117"/>
              <a:ext cx="2018736" cy="28624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GateInFacade</a:t>
              </a:r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gateInFacade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12" name="직사각형 1411">
              <a:extLst>
                <a:ext uri="{FF2B5EF4-FFF2-40B4-BE49-F238E27FC236}">
                  <a16:creationId xmlns:a16="http://schemas.microsoft.com/office/drawing/2014/main" id="{12C8454E-B8A0-3275-D1D3-B6388C0D14D6}"/>
                </a:ext>
              </a:extLst>
            </p:cNvPr>
            <p:cNvSpPr/>
            <p:nvPr/>
          </p:nvSpPr>
          <p:spPr>
            <a:xfrm>
              <a:off x="2212391" y="4352365"/>
              <a:ext cx="2018736" cy="2862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process(message) : void</a:t>
              </a:r>
            </a:p>
          </p:txBody>
        </p:sp>
      </p:grpSp>
      <p:grpSp>
        <p:nvGrpSpPr>
          <p:cNvPr id="1413" name="그룹 1412">
            <a:extLst>
              <a:ext uri="{FF2B5EF4-FFF2-40B4-BE49-F238E27FC236}">
                <a16:creationId xmlns:a16="http://schemas.microsoft.com/office/drawing/2014/main" id="{2C072818-85E4-F8C0-3049-568D2BB338B4}"/>
              </a:ext>
            </a:extLst>
          </p:cNvPr>
          <p:cNvGrpSpPr/>
          <p:nvPr/>
        </p:nvGrpSpPr>
        <p:grpSpPr>
          <a:xfrm>
            <a:off x="5560317" y="5172281"/>
            <a:ext cx="2018737" cy="782392"/>
            <a:chOff x="2212391" y="3856221"/>
            <a:chExt cx="2018736" cy="782392"/>
          </a:xfrm>
        </p:grpSpPr>
        <p:sp>
          <p:nvSpPr>
            <p:cNvPr id="1414" name="직사각형 1413">
              <a:extLst>
                <a:ext uri="{FF2B5EF4-FFF2-40B4-BE49-F238E27FC236}">
                  <a16:creationId xmlns:a16="http://schemas.microsoft.com/office/drawing/2014/main" id="{CBF2545F-F046-E31C-1B45-10804D86B3BB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GateOutStrategy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15" name="직사각형 1414">
              <a:extLst>
                <a:ext uri="{FF2B5EF4-FFF2-40B4-BE49-F238E27FC236}">
                  <a16:creationId xmlns:a16="http://schemas.microsoft.com/office/drawing/2014/main" id="{3155844F-FEAB-35C6-2281-F72BCD89A509}"/>
                </a:ext>
              </a:extLst>
            </p:cNvPr>
            <p:cNvSpPr/>
            <p:nvPr/>
          </p:nvSpPr>
          <p:spPr>
            <a:xfrm>
              <a:off x="2212391" y="4066117"/>
              <a:ext cx="2018736" cy="28624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GateOutFacade</a:t>
              </a:r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7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gateOutFacade</a:t>
              </a:r>
              <a:endParaRPr kumimoji="1" lang="en-US" altLang="ko-KR" sz="7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16" name="직사각형 1415">
              <a:extLst>
                <a:ext uri="{FF2B5EF4-FFF2-40B4-BE49-F238E27FC236}">
                  <a16:creationId xmlns:a16="http://schemas.microsoft.com/office/drawing/2014/main" id="{087119AB-B327-A452-E68E-64888875552A}"/>
                </a:ext>
              </a:extLst>
            </p:cNvPr>
            <p:cNvSpPr/>
            <p:nvPr/>
          </p:nvSpPr>
          <p:spPr>
            <a:xfrm>
              <a:off x="2212391" y="4352365"/>
              <a:ext cx="2018736" cy="286248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7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process(message) : void</a:t>
              </a:r>
            </a:p>
          </p:txBody>
        </p:sp>
      </p:grpSp>
      <p:sp>
        <p:nvSpPr>
          <p:cNvPr id="1417" name="TextBox 1416">
            <a:extLst>
              <a:ext uri="{FF2B5EF4-FFF2-40B4-BE49-F238E27FC236}">
                <a16:creationId xmlns:a16="http://schemas.microsoft.com/office/drawing/2014/main" id="{E8543A57-7A29-E9BC-7F03-63C1088E428D}"/>
              </a:ext>
            </a:extLst>
          </p:cNvPr>
          <p:cNvSpPr txBox="1"/>
          <p:nvPr/>
        </p:nvSpPr>
        <p:spPr>
          <a:xfrm>
            <a:off x="7651998" y="5382177"/>
            <a:ext cx="343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…</a:t>
            </a:r>
            <a:endParaRPr kumimoji="1" lang="ko-Kore-KR" altLang="en-US" dirty="0"/>
          </a:p>
        </p:txBody>
      </p:sp>
      <p:cxnSp>
        <p:nvCxnSpPr>
          <p:cNvPr id="1422" name="꺾인 연결선[E] 1421">
            <a:extLst>
              <a:ext uri="{FF2B5EF4-FFF2-40B4-BE49-F238E27FC236}">
                <a16:creationId xmlns:a16="http://schemas.microsoft.com/office/drawing/2014/main" id="{F414DFC3-8708-1B79-A7DC-3EF897A2C7CB}"/>
              </a:ext>
            </a:extLst>
          </p:cNvPr>
          <p:cNvCxnSpPr>
            <a:cxnSpLocks/>
            <a:stCxn id="62" idx="0"/>
            <a:endCxn id="1414" idx="0"/>
          </p:cNvCxnSpPr>
          <p:nvPr/>
        </p:nvCxnSpPr>
        <p:spPr>
          <a:xfrm rot="5400000" flipH="1" flipV="1">
            <a:off x="4405198" y="3007793"/>
            <a:ext cx="12700" cy="4328976"/>
          </a:xfrm>
          <a:prstGeom prst="bentConnector3">
            <a:avLst>
              <a:gd name="adj1" fmla="val 1800000"/>
            </a:avLst>
          </a:prstGeom>
          <a:ln w="19050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7" name="직선 화살표 연결선 1446">
            <a:extLst>
              <a:ext uri="{FF2B5EF4-FFF2-40B4-BE49-F238E27FC236}">
                <a16:creationId xmlns:a16="http://schemas.microsoft.com/office/drawing/2014/main" id="{5F898CE9-30CE-BE9C-D1A8-C0576E916566}"/>
              </a:ext>
            </a:extLst>
          </p:cNvPr>
          <p:cNvCxnSpPr>
            <a:cxnSpLocks/>
            <a:stCxn id="33" idx="2"/>
            <a:endCxn id="38" idx="0"/>
          </p:cNvCxnSpPr>
          <p:nvPr/>
        </p:nvCxnSpPr>
        <p:spPr>
          <a:xfrm>
            <a:off x="4413303" y="2507927"/>
            <a:ext cx="0" cy="28403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55" name="그룹 1454">
            <a:extLst>
              <a:ext uri="{FF2B5EF4-FFF2-40B4-BE49-F238E27FC236}">
                <a16:creationId xmlns:a16="http://schemas.microsoft.com/office/drawing/2014/main" id="{B6258848-A339-BBB9-14A2-2C748558E408}"/>
              </a:ext>
            </a:extLst>
          </p:cNvPr>
          <p:cNvGrpSpPr/>
          <p:nvPr/>
        </p:nvGrpSpPr>
        <p:grpSpPr>
          <a:xfrm>
            <a:off x="3163197" y="3770436"/>
            <a:ext cx="2500212" cy="958151"/>
            <a:chOff x="2212391" y="3734099"/>
            <a:chExt cx="2018736" cy="958151"/>
          </a:xfrm>
        </p:grpSpPr>
        <p:sp>
          <p:nvSpPr>
            <p:cNvPr id="1456" name="직사각형 1455">
              <a:extLst>
                <a:ext uri="{FF2B5EF4-FFF2-40B4-BE49-F238E27FC236}">
                  <a16:creationId xmlns:a16="http://schemas.microsoft.com/office/drawing/2014/main" id="{3C6E4A01-EE54-6263-3003-B5CDA989614B}"/>
                </a:ext>
              </a:extLst>
            </p:cNvPr>
            <p:cNvSpPr/>
            <p:nvPr/>
          </p:nvSpPr>
          <p:spPr>
            <a:xfrm>
              <a:off x="2212391" y="3734099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TssAbstractInvokeStrategy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57" name="직사각형 1456">
              <a:extLst>
                <a:ext uri="{FF2B5EF4-FFF2-40B4-BE49-F238E27FC236}">
                  <a16:creationId xmlns:a16="http://schemas.microsoft.com/office/drawing/2014/main" id="{E51FF6A5-41B6-281D-70DC-257BAFE0EE70}"/>
                </a:ext>
              </a:extLst>
            </p:cNvPr>
            <p:cNvSpPr/>
            <p:nvPr/>
          </p:nvSpPr>
          <p:spPr>
            <a:xfrm>
              <a:off x="2212391" y="3946359"/>
              <a:ext cx="2018736" cy="4060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#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BctransIttTruckTransOrderService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bctransItTruckTransOrderService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#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#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ittTranshistoryService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ittTranshistoryService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1458" name="직사각형 1457">
              <a:extLst>
                <a:ext uri="{FF2B5EF4-FFF2-40B4-BE49-F238E27FC236}">
                  <a16:creationId xmlns:a16="http://schemas.microsoft.com/office/drawing/2014/main" id="{A7B8AE08-BEE0-549B-B8DE-67275538FC51}"/>
                </a:ext>
              </a:extLst>
            </p:cNvPr>
            <p:cNvSpPr/>
            <p:nvPr/>
          </p:nvSpPr>
          <p:spPr>
            <a:xfrm>
              <a:off x="2212391" y="4352365"/>
              <a:ext cx="2018736" cy="33988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#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updateConLoclfExists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(Map message) : void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#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sendKtnetMovement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(Map message, String method) : void 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#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saveTransHistory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(Map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messaae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): void</a:t>
              </a:r>
            </a:p>
          </p:txBody>
        </p:sp>
      </p:grp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0E498AC2-31F0-F428-40A5-7FBA58C154E0}"/>
              </a:ext>
            </a:extLst>
          </p:cNvPr>
          <p:cNvCxnSpPr>
            <a:cxnSpLocks/>
            <a:stCxn id="1456" idx="0"/>
            <a:endCxn id="40" idx="2"/>
          </p:cNvCxnSpPr>
          <p:nvPr/>
        </p:nvCxnSpPr>
        <p:spPr>
          <a:xfrm flipV="1">
            <a:off x="4413303" y="3423680"/>
            <a:ext cx="0" cy="346756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2" name="TextBox 1461">
            <a:extLst>
              <a:ext uri="{FF2B5EF4-FFF2-40B4-BE49-F238E27FC236}">
                <a16:creationId xmlns:a16="http://schemas.microsoft.com/office/drawing/2014/main" id="{1A993A48-62E5-9096-B02E-3895BC9E5C7C}"/>
              </a:ext>
            </a:extLst>
          </p:cNvPr>
          <p:cNvSpPr txBox="1"/>
          <p:nvPr/>
        </p:nvSpPr>
        <p:spPr>
          <a:xfrm>
            <a:off x="4236761" y="3531518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implements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469" name="TextBox 1468">
            <a:extLst>
              <a:ext uri="{FF2B5EF4-FFF2-40B4-BE49-F238E27FC236}">
                <a16:creationId xmlns:a16="http://schemas.microsoft.com/office/drawing/2014/main" id="{5ABE383F-5D87-8966-1272-29B09BA1D68E}"/>
              </a:ext>
            </a:extLst>
          </p:cNvPr>
          <p:cNvSpPr txBox="1"/>
          <p:nvPr/>
        </p:nvSpPr>
        <p:spPr>
          <a:xfrm>
            <a:off x="4236761" y="4832114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extends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64079B72-9CC0-55E2-D921-E215783118F1}"/>
              </a:ext>
            </a:extLst>
          </p:cNvPr>
          <p:cNvCxnSpPr>
            <a:cxnSpLocks/>
            <a:endCxn id="1458" idx="2"/>
          </p:cNvCxnSpPr>
          <p:nvPr/>
        </p:nvCxnSpPr>
        <p:spPr>
          <a:xfrm flipV="1">
            <a:off x="4413303" y="4728587"/>
            <a:ext cx="0" cy="22663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그룹 41">
            <a:extLst>
              <a:ext uri="{FF2B5EF4-FFF2-40B4-BE49-F238E27FC236}">
                <a16:creationId xmlns:a16="http://schemas.microsoft.com/office/drawing/2014/main" id="{8EF57A17-ECEB-2A81-B6F9-AC8F5514A84A}"/>
              </a:ext>
            </a:extLst>
          </p:cNvPr>
          <p:cNvGrpSpPr/>
          <p:nvPr/>
        </p:nvGrpSpPr>
        <p:grpSpPr>
          <a:xfrm>
            <a:off x="6059181" y="1198744"/>
            <a:ext cx="2435802" cy="850256"/>
            <a:chOff x="2212390" y="3856221"/>
            <a:chExt cx="2018737" cy="850256"/>
          </a:xfrm>
        </p:grpSpPr>
        <p:sp>
          <p:nvSpPr>
            <p:cNvPr id="43" name="직사각형 42">
              <a:extLst>
                <a:ext uri="{FF2B5EF4-FFF2-40B4-BE49-F238E27FC236}">
                  <a16:creationId xmlns:a16="http://schemas.microsoft.com/office/drawing/2014/main" id="{101F4D03-15C2-408E-DCBA-C9701419DFFF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IttInvokeAlarmParam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44" name="직사각형 43">
              <a:extLst>
                <a:ext uri="{FF2B5EF4-FFF2-40B4-BE49-F238E27FC236}">
                  <a16:creationId xmlns:a16="http://schemas.microsoft.com/office/drawing/2014/main" id="{0A098464-39D9-A6F1-5D12-FDEA8E17C0D0}"/>
                </a:ext>
              </a:extLst>
            </p:cNvPr>
            <p:cNvSpPr/>
            <p:nvPr/>
          </p:nvSpPr>
          <p:spPr>
            <a:xfrm>
              <a:off x="2212391" y="4066116"/>
              <a:ext cx="2018736" cy="315753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String method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resultMessage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String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result_message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45" name="직사각형 44">
              <a:extLst>
                <a:ext uri="{FF2B5EF4-FFF2-40B4-BE49-F238E27FC236}">
                  <a16:creationId xmlns:a16="http://schemas.microsoft.com/office/drawing/2014/main" id="{F2D8EB77-8DD1-0F2D-B57D-25F13D43A444}"/>
                </a:ext>
              </a:extLst>
            </p:cNvPr>
            <p:cNvSpPr/>
            <p:nvPr/>
          </p:nvSpPr>
          <p:spPr>
            <a:xfrm>
              <a:off x="2212390" y="4381971"/>
              <a:ext cx="2018736" cy="324506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getMessage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() Map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setResult_message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(String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result_message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) void</a:t>
              </a: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 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toString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() String</a:t>
              </a:r>
            </a:p>
          </p:txBody>
        </p:sp>
      </p:grp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8456E098-75B5-77F9-FA3F-138476814786}"/>
              </a:ext>
            </a:extLst>
          </p:cNvPr>
          <p:cNvCxnSpPr>
            <a:cxnSpLocks/>
            <a:stCxn id="11" idx="3"/>
            <a:endCxn id="43" idx="1"/>
          </p:cNvCxnSpPr>
          <p:nvPr/>
        </p:nvCxnSpPr>
        <p:spPr>
          <a:xfrm>
            <a:off x="5422671" y="1304874"/>
            <a:ext cx="636511" cy="0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BB0252E-35E3-299A-27C0-CF9AAE4B17AE}"/>
              </a:ext>
            </a:extLst>
          </p:cNvPr>
          <p:cNvSpPr txBox="1"/>
          <p:nvPr/>
        </p:nvSpPr>
        <p:spPr>
          <a:xfrm>
            <a:off x="5246989" y="1153559"/>
            <a:ext cx="987874" cy="12311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800" dirty="0">
                <a:solidFill>
                  <a:srgbClr val="0432FF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parameter</a:t>
            </a:r>
            <a:endParaRPr lang="ko-KR" altLang="en-US" sz="800" dirty="0">
              <a:solidFill>
                <a:srgbClr val="0432FF"/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240C4A5F-333D-826E-3AFD-5559265F5F50}"/>
              </a:ext>
            </a:extLst>
          </p:cNvPr>
          <p:cNvGrpSpPr/>
          <p:nvPr/>
        </p:nvGrpSpPr>
        <p:grpSpPr>
          <a:xfrm>
            <a:off x="314718" y="3786905"/>
            <a:ext cx="2435801" cy="826942"/>
            <a:chOff x="2212391" y="3856221"/>
            <a:chExt cx="2018736" cy="826942"/>
          </a:xfrm>
        </p:grpSpPr>
        <p:sp>
          <p:nvSpPr>
            <p:cNvPr id="54" name="직사각형 53">
              <a:extLst>
                <a:ext uri="{FF2B5EF4-FFF2-40B4-BE49-F238E27FC236}">
                  <a16:creationId xmlns:a16="http://schemas.microsoft.com/office/drawing/2014/main" id="{C1090A68-2968-9C30-5DD6-816F43FFEAF1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55" name="직사각형 54">
              <a:extLst>
                <a:ext uri="{FF2B5EF4-FFF2-40B4-BE49-F238E27FC236}">
                  <a16:creationId xmlns:a16="http://schemas.microsoft.com/office/drawing/2014/main" id="{EE784CB7-4647-B8F4-6C52-5D70B068AAC2}"/>
                </a:ext>
              </a:extLst>
            </p:cNvPr>
            <p:cNvSpPr/>
            <p:nvPr/>
          </p:nvSpPr>
          <p:spPr>
            <a:xfrm>
              <a:off x="2212391" y="4066117"/>
              <a:ext cx="2018736" cy="336681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MovementRepository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movementRepository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MovementAsyncService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movementAsyncService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VerifyService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verifyService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56" name="직사각형 55">
              <a:extLst>
                <a:ext uri="{FF2B5EF4-FFF2-40B4-BE49-F238E27FC236}">
                  <a16:creationId xmlns:a16="http://schemas.microsoft.com/office/drawing/2014/main" id="{7464B4A2-ED33-4C3D-BE58-50A0E1C69BA2}"/>
                </a:ext>
              </a:extLst>
            </p:cNvPr>
            <p:cNvSpPr/>
            <p:nvPr/>
          </p:nvSpPr>
          <p:spPr>
            <a:xfrm>
              <a:off x="2212391" y="4402798"/>
              <a:ext cx="2018736" cy="28036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sendKtnetMovementService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(String method, Map param) void</a:t>
              </a:r>
            </a:p>
          </p:txBody>
        </p:sp>
      </p:grpSp>
      <p:grpSp>
        <p:nvGrpSpPr>
          <p:cNvPr id="57" name="그룹 56">
            <a:extLst>
              <a:ext uri="{FF2B5EF4-FFF2-40B4-BE49-F238E27FC236}">
                <a16:creationId xmlns:a16="http://schemas.microsoft.com/office/drawing/2014/main" id="{3F58FF68-8AE7-E371-C799-7460050EB874}"/>
              </a:ext>
            </a:extLst>
          </p:cNvPr>
          <p:cNvGrpSpPr/>
          <p:nvPr/>
        </p:nvGrpSpPr>
        <p:grpSpPr>
          <a:xfrm>
            <a:off x="6126938" y="3770436"/>
            <a:ext cx="2435802" cy="826941"/>
            <a:chOff x="2212390" y="3856221"/>
            <a:chExt cx="2018737" cy="826941"/>
          </a:xfrm>
        </p:grpSpPr>
        <p:sp>
          <p:nvSpPr>
            <p:cNvPr id="58" name="직사각형 57">
              <a:extLst>
                <a:ext uri="{FF2B5EF4-FFF2-40B4-BE49-F238E27FC236}">
                  <a16:creationId xmlns:a16="http://schemas.microsoft.com/office/drawing/2014/main" id="{90B9E722-DD08-532D-0B07-10CE3F67249F}"/>
                </a:ext>
              </a:extLst>
            </p:cNvPr>
            <p:cNvSpPr/>
            <p:nvPr/>
          </p:nvSpPr>
          <p:spPr>
            <a:xfrm>
              <a:off x="2212391" y="3856221"/>
              <a:ext cx="2018736" cy="212259"/>
            </a:xfrm>
            <a:prstGeom prst="rect">
              <a:avLst/>
            </a:prstGeom>
            <a:solidFill>
              <a:srgbClr val="FFC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900" dirty="0" err="1">
                  <a:solidFill>
                    <a:schemeClr val="tx1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IttTransHistoryService</a:t>
              </a:r>
              <a:endParaRPr kumimoji="1" lang="ko-Kore-KR" altLang="en-US" sz="9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59" name="직사각형 58">
              <a:extLst>
                <a:ext uri="{FF2B5EF4-FFF2-40B4-BE49-F238E27FC236}">
                  <a16:creationId xmlns:a16="http://schemas.microsoft.com/office/drawing/2014/main" id="{C81D284A-E8B8-B68F-82BF-C7F56894F063}"/>
                </a:ext>
              </a:extLst>
            </p:cNvPr>
            <p:cNvSpPr/>
            <p:nvPr/>
          </p:nvSpPr>
          <p:spPr>
            <a:xfrm>
              <a:off x="2212391" y="4066117"/>
              <a:ext cx="2018736" cy="33668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</a:t>
              </a:r>
              <a:r>
                <a:rPr kumimoji="1" lang="ko-KR" altLang="en-US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IttTransHistoryRepository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ittTransHistoryRepository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-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BChainService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bChainService</a:t>
              </a:r>
              <a:endParaRPr kumimoji="1" lang="en-US" altLang="ko-KR" sz="6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endParaRPr>
            </a:p>
          </p:txBody>
        </p:sp>
        <p:sp>
          <p:nvSpPr>
            <p:cNvPr id="60" name="직사각형 59">
              <a:extLst>
                <a:ext uri="{FF2B5EF4-FFF2-40B4-BE49-F238E27FC236}">
                  <a16:creationId xmlns:a16="http://schemas.microsoft.com/office/drawing/2014/main" id="{C7750EA1-EEA0-C8F4-E252-52ED387F23D5}"/>
                </a:ext>
              </a:extLst>
            </p:cNvPr>
            <p:cNvSpPr/>
            <p:nvPr/>
          </p:nvSpPr>
          <p:spPr>
            <a:xfrm>
              <a:off x="2212390" y="4402797"/>
              <a:ext cx="2018736" cy="280365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36000" rIns="36000" rtlCol="0" anchor="ctr"/>
            <a:lstStyle/>
            <a:p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+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saveTransHistory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(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ittTruckTransOrder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 </a:t>
              </a:r>
              <a:r>
                <a:rPr kumimoji="1" lang="en-US" altLang="ko-KR" sz="600" dirty="0" err="1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truckTransOrder</a:t>
              </a:r>
              <a:r>
                <a:rPr kumimoji="1" lang="en-US" altLang="ko-KR" sz="600" dirty="0">
                  <a:solidFill>
                    <a:srgbClr val="C00000"/>
                  </a:solidFill>
                  <a:latin typeface="NanumSquareOTF" panose="020B0600000101010101" pitchFamily="34" charset="-127"/>
                  <a:ea typeface="NanumSquareOTF" panose="020B0600000101010101" pitchFamily="34" charset="-127"/>
                </a:rPr>
                <a:t>) : void</a:t>
              </a:r>
            </a:p>
          </p:txBody>
        </p:sp>
      </p:grpSp>
      <p:cxnSp>
        <p:nvCxnSpPr>
          <p:cNvPr id="1429" name="직선 화살표 연결선 1428">
            <a:extLst>
              <a:ext uri="{FF2B5EF4-FFF2-40B4-BE49-F238E27FC236}">
                <a16:creationId xmlns:a16="http://schemas.microsoft.com/office/drawing/2014/main" id="{5C27A7E2-A7D6-2A16-2693-B9A87E4771A9}"/>
              </a:ext>
            </a:extLst>
          </p:cNvPr>
          <p:cNvCxnSpPr>
            <a:cxnSpLocks/>
            <a:endCxn id="55" idx="3"/>
          </p:cNvCxnSpPr>
          <p:nvPr/>
        </p:nvCxnSpPr>
        <p:spPr>
          <a:xfrm flipH="1">
            <a:off x="2750519" y="4165142"/>
            <a:ext cx="365416" cy="0"/>
          </a:xfrm>
          <a:prstGeom prst="straightConnector1">
            <a:avLst/>
          </a:prstGeom>
          <a:ln w="19050">
            <a:solidFill>
              <a:schemeClr val="tx1"/>
            </a:solidFill>
            <a:headEnd type="diamond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3" name="직선 화살표 연결선 1432">
            <a:extLst>
              <a:ext uri="{FF2B5EF4-FFF2-40B4-BE49-F238E27FC236}">
                <a16:creationId xmlns:a16="http://schemas.microsoft.com/office/drawing/2014/main" id="{383FACDF-5D85-37E0-4E45-29818637B2D0}"/>
              </a:ext>
            </a:extLst>
          </p:cNvPr>
          <p:cNvCxnSpPr>
            <a:cxnSpLocks/>
            <a:endCxn id="59" idx="1"/>
          </p:cNvCxnSpPr>
          <p:nvPr/>
        </p:nvCxnSpPr>
        <p:spPr>
          <a:xfrm>
            <a:off x="5723681" y="4148672"/>
            <a:ext cx="403258" cy="0"/>
          </a:xfrm>
          <a:prstGeom prst="straightConnector1">
            <a:avLst/>
          </a:prstGeom>
          <a:ln w="19050">
            <a:solidFill>
              <a:schemeClr val="tx1"/>
            </a:solidFill>
            <a:headEnd type="diamond" w="lg" len="lg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6" name="직사각형 1435">
            <a:extLst>
              <a:ext uri="{FF2B5EF4-FFF2-40B4-BE49-F238E27FC236}">
                <a16:creationId xmlns:a16="http://schemas.microsoft.com/office/drawing/2014/main" id="{02BE3D50-7B44-C1AB-5F2A-306F480D87D3}"/>
              </a:ext>
            </a:extLst>
          </p:cNvPr>
          <p:cNvSpPr/>
          <p:nvPr/>
        </p:nvSpPr>
        <p:spPr>
          <a:xfrm>
            <a:off x="1237692" y="6262916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CreateCopinoFacade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37" name="직선 화살표 연결선 1436">
            <a:extLst>
              <a:ext uri="{FF2B5EF4-FFF2-40B4-BE49-F238E27FC236}">
                <a16:creationId xmlns:a16="http://schemas.microsoft.com/office/drawing/2014/main" id="{810FB722-DC29-ADF9-53DD-5BB47F3FCCB6}"/>
              </a:ext>
            </a:extLst>
          </p:cNvPr>
          <p:cNvCxnSpPr>
            <a:cxnSpLocks/>
          </p:cNvCxnSpPr>
          <p:nvPr/>
        </p:nvCxnSpPr>
        <p:spPr>
          <a:xfrm>
            <a:off x="2222838" y="5954673"/>
            <a:ext cx="0" cy="28403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8" name="직사각형 1437">
            <a:extLst>
              <a:ext uri="{FF2B5EF4-FFF2-40B4-BE49-F238E27FC236}">
                <a16:creationId xmlns:a16="http://schemas.microsoft.com/office/drawing/2014/main" id="{270CBBFA-936A-9167-37D3-812E5817E759}"/>
              </a:ext>
            </a:extLst>
          </p:cNvPr>
          <p:cNvSpPr/>
          <p:nvPr/>
        </p:nvSpPr>
        <p:spPr>
          <a:xfrm>
            <a:off x="3395830" y="6262853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GateInFacade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443" name="직사각형 1442">
            <a:extLst>
              <a:ext uri="{FF2B5EF4-FFF2-40B4-BE49-F238E27FC236}">
                <a16:creationId xmlns:a16="http://schemas.microsoft.com/office/drawing/2014/main" id="{F279527A-0701-926D-0CB8-F77288336A17}"/>
              </a:ext>
            </a:extLst>
          </p:cNvPr>
          <p:cNvSpPr/>
          <p:nvPr/>
        </p:nvSpPr>
        <p:spPr>
          <a:xfrm>
            <a:off x="5560318" y="6255737"/>
            <a:ext cx="2018736" cy="21225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9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GateOutFacade</a:t>
            </a:r>
            <a:endParaRPr kumimoji="1" lang="ko-Kore-KR" altLang="en-US" sz="900" dirty="0">
              <a:solidFill>
                <a:schemeClr val="tx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44" name="직선 화살표 연결선 1443">
            <a:extLst>
              <a:ext uri="{FF2B5EF4-FFF2-40B4-BE49-F238E27FC236}">
                <a16:creationId xmlns:a16="http://schemas.microsoft.com/office/drawing/2014/main" id="{FF814FFE-5A13-3DF9-E00B-5E185F61E0C5}"/>
              </a:ext>
            </a:extLst>
          </p:cNvPr>
          <p:cNvCxnSpPr>
            <a:cxnSpLocks/>
            <a:stCxn id="1412" idx="2"/>
            <a:endCxn id="1438" idx="0"/>
          </p:cNvCxnSpPr>
          <p:nvPr/>
        </p:nvCxnSpPr>
        <p:spPr>
          <a:xfrm>
            <a:off x="4405198" y="5954673"/>
            <a:ext cx="0" cy="3081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9" name="직선 화살표 연결선 1448">
            <a:extLst>
              <a:ext uri="{FF2B5EF4-FFF2-40B4-BE49-F238E27FC236}">
                <a16:creationId xmlns:a16="http://schemas.microsoft.com/office/drawing/2014/main" id="{00580EC4-5AB9-0AEB-69BF-7029C7BBFE31}"/>
              </a:ext>
            </a:extLst>
          </p:cNvPr>
          <p:cNvCxnSpPr>
            <a:cxnSpLocks/>
            <a:stCxn id="1416" idx="2"/>
            <a:endCxn id="1443" idx="0"/>
          </p:cNvCxnSpPr>
          <p:nvPr/>
        </p:nvCxnSpPr>
        <p:spPr>
          <a:xfrm>
            <a:off x="6569686" y="5954673"/>
            <a:ext cx="0" cy="301064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3" name="TextBox 1462">
            <a:extLst>
              <a:ext uri="{FF2B5EF4-FFF2-40B4-BE49-F238E27FC236}">
                <a16:creationId xmlns:a16="http://schemas.microsoft.com/office/drawing/2014/main" id="{4A472BAB-C473-1600-98A3-D616827C53C5}"/>
              </a:ext>
            </a:extLst>
          </p:cNvPr>
          <p:cNvSpPr txBox="1"/>
          <p:nvPr/>
        </p:nvSpPr>
        <p:spPr>
          <a:xfrm>
            <a:off x="5422671" y="2216450"/>
            <a:ext cx="1532381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컨트롤러로 </a:t>
            </a:r>
            <a:r>
              <a:rPr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부터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위임받은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</a:t>
            </a:r>
            <a:r>
              <a:rPr lang="en-US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Method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값에 따라 전략을 주입</a:t>
            </a:r>
          </a:p>
        </p:txBody>
      </p:sp>
      <p:sp>
        <p:nvSpPr>
          <p:cNvPr id="1465" name="TextBox 1464">
            <a:extLst>
              <a:ext uri="{FF2B5EF4-FFF2-40B4-BE49-F238E27FC236}">
                <a16:creationId xmlns:a16="http://schemas.microsoft.com/office/drawing/2014/main" id="{AC8BAC0B-4FC2-8B03-4C1C-35A77E3EA656}"/>
              </a:ext>
            </a:extLst>
          </p:cNvPr>
          <p:cNvSpPr txBox="1"/>
          <p:nvPr/>
        </p:nvSpPr>
        <p:spPr>
          <a:xfrm>
            <a:off x="5422671" y="3056951"/>
            <a:ext cx="1744693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공통 실행 인터페이스로</a:t>
            </a:r>
            <a:endParaRPr lang="en-US" altLang="ko-KR" sz="900" dirty="0">
              <a:solidFill>
                <a:srgbClr val="C00000"/>
              </a:solidFill>
              <a:highlight>
                <a:srgbClr val="FFFF00"/>
              </a:highligh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en-US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process()</a:t>
            </a:r>
            <a:r>
              <a:rPr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를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기점으로 전략을 실행 </a:t>
            </a:r>
          </a:p>
        </p:txBody>
      </p:sp>
      <p:sp>
        <p:nvSpPr>
          <p:cNvPr id="1466" name="TextBox 1465">
            <a:extLst>
              <a:ext uri="{FF2B5EF4-FFF2-40B4-BE49-F238E27FC236}">
                <a16:creationId xmlns:a16="http://schemas.microsoft.com/office/drawing/2014/main" id="{863CFC0E-D1A9-CE11-4945-F6B3C0533CBE}"/>
              </a:ext>
            </a:extLst>
          </p:cNvPr>
          <p:cNvSpPr txBox="1"/>
          <p:nvPr/>
        </p:nvSpPr>
        <p:spPr>
          <a:xfrm>
            <a:off x="2428301" y="3646265"/>
            <a:ext cx="2018733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 전략클래스들이 사용할 공통기능 정의</a:t>
            </a:r>
          </a:p>
        </p:txBody>
      </p:sp>
      <p:sp>
        <p:nvSpPr>
          <p:cNvPr id="1468" name="TextBox 1467">
            <a:extLst>
              <a:ext uri="{FF2B5EF4-FFF2-40B4-BE49-F238E27FC236}">
                <a16:creationId xmlns:a16="http://schemas.microsoft.com/office/drawing/2014/main" id="{8EC1A079-2913-33A0-91C0-D0277833F109}"/>
              </a:ext>
            </a:extLst>
          </p:cNvPr>
          <p:cNvSpPr txBox="1"/>
          <p:nvPr/>
        </p:nvSpPr>
        <p:spPr>
          <a:xfrm>
            <a:off x="3145110" y="5912441"/>
            <a:ext cx="3107887" cy="4154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각 전략 클래스는 공통 기능은 </a:t>
            </a:r>
            <a:r>
              <a:rPr lang="en" altLang="ko-KR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TssAbstractInvokeStrategy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로부터 상속받아 재사용하고</a:t>
            </a:r>
            <a:r>
              <a:rPr lang="en-US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,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핵심 처리 로직은 </a:t>
            </a:r>
            <a:r>
              <a:rPr lang="en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process() 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메서드를 </a:t>
            </a:r>
            <a:r>
              <a:rPr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오버라이딩하여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각 전략에 맞는 서비스 호출로 구현</a:t>
            </a:r>
          </a:p>
        </p:txBody>
      </p:sp>
      <p:sp>
        <p:nvSpPr>
          <p:cNvPr id="1472" name="직사각형 1471">
            <a:extLst>
              <a:ext uri="{FF2B5EF4-FFF2-40B4-BE49-F238E27FC236}">
                <a16:creationId xmlns:a16="http://schemas.microsoft.com/office/drawing/2014/main" id="{5297F4F8-0405-5583-4BB0-70B02967888B}"/>
              </a:ext>
            </a:extLst>
          </p:cNvPr>
          <p:cNvSpPr/>
          <p:nvPr/>
        </p:nvSpPr>
        <p:spPr>
          <a:xfrm>
            <a:off x="200905" y="1097297"/>
            <a:ext cx="3049173" cy="1225625"/>
          </a:xfrm>
          <a:prstGeom prst="rect">
            <a:avLst/>
          </a:prstGeom>
          <a:solidFill>
            <a:srgbClr val="FFF6DD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33350" indent="-133350">
              <a:lnSpc>
                <a:spcPts val="1000"/>
              </a:lnSpc>
              <a:buFontTx/>
              <a:buAutoNum type="arabicPeriod"/>
            </a:pP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전략 패턴 기반으로 </a:t>
            </a:r>
            <a:r>
              <a:rPr kumimoji="1" lang="en" altLang="ko-KR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Method</a:t>
            </a: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별 이벤트 처리 구조화를 통해 처리 </a:t>
            </a:r>
            <a:r>
              <a:rPr kumimoji="1" lang="ko-KR" altLang="en-US" sz="800" dirty="0">
                <a:solidFill>
                  <a:schemeClr val="tx1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책임을 분리</a:t>
            </a:r>
            <a:r>
              <a:rPr kumimoji="1" lang="en-US" altLang="ko-KR" sz="800" dirty="0">
                <a:solidFill>
                  <a:schemeClr val="tx1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en" altLang="ko-KR" sz="800" dirty="0">
                <a:solidFill>
                  <a:schemeClr val="tx1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if-else </a:t>
            </a:r>
            <a:r>
              <a:rPr kumimoji="1" lang="ko-KR" altLang="en-US" sz="800" dirty="0">
                <a:solidFill>
                  <a:schemeClr val="tx1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분기 제거</a:t>
            </a:r>
            <a:r>
              <a:rPr kumimoji="1" lang="en-US" altLang="ko-KR" sz="800" dirty="0">
                <a:solidFill>
                  <a:schemeClr val="tx1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)</a:t>
            </a:r>
          </a:p>
          <a:p>
            <a:pPr marL="133350" indent="-133350">
              <a:lnSpc>
                <a:spcPts val="1000"/>
              </a:lnSpc>
              <a:buFontTx/>
              <a:buAutoNum type="arabicPeriod"/>
            </a:pP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유지보수성과 확장성 향상 </a:t>
            </a:r>
            <a:r>
              <a:rPr kumimoji="1" lang="en-US" altLang="ko-KR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kumimoji="1" lang="ko-KR" altLang="en-US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신규 메소드 </a:t>
            </a:r>
            <a:r>
              <a:rPr kumimoji="1" lang="ko-KR" altLang="en-US" sz="800" dirty="0" err="1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추가시</a:t>
            </a:r>
            <a:r>
              <a:rPr kumimoji="1" lang="ko-KR" altLang="en-US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" altLang="ko-KR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Strategy</a:t>
            </a:r>
            <a:r>
              <a:rPr kumimoji="1" lang="ko-KR" altLang="en-US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만 추가하면 됨 </a:t>
            </a:r>
            <a:r>
              <a:rPr kumimoji="1" lang="en-US" altLang="ko-KR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-&gt; </a:t>
            </a:r>
            <a:r>
              <a:rPr kumimoji="1" lang="ko-KR" altLang="en-US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기존 로직에 영향 </a:t>
            </a:r>
            <a:r>
              <a:rPr kumimoji="1" lang="en" altLang="ko-KR" sz="800" dirty="0">
                <a:solidFill>
                  <a:srgbClr val="C00000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X)</a:t>
            </a:r>
          </a:p>
          <a:p>
            <a:pPr marL="133350" indent="-133350">
              <a:lnSpc>
                <a:spcPts val="1000"/>
              </a:lnSpc>
              <a:buFontTx/>
              <a:buAutoNum type="arabicPeriod"/>
            </a:pP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각 전략 클래스는 공통 로직을 추상 클래스에서 상속받아 처리하고 </a:t>
            </a:r>
            <a:r>
              <a:rPr kumimoji="1" lang="en" altLang="ko-KR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process()</a:t>
            </a: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만 </a:t>
            </a:r>
            <a:r>
              <a:rPr kumimoji="1" lang="ko-KR" altLang="en-US" sz="8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오버라이딩하여</a:t>
            </a: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kumimoji="1" lang="en" altLang="ko-KR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Method</a:t>
            </a:r>
            <a:r>
              <a:rPr kumimoji="1" lang="ko-KR" altLang="en-US" sz="800" dirty="0" err="1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에</a:t>
            </a: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맞는 서비스만 호출</a:t>
            </a:r>
          </a:p>
          <a:p>
            <a:pPr marL="133350" indent="-133350">
              <a:lnSpc>
                <a:spcPts val="1000"/>
              </a:lnSpc>
              <a:buFontTx/>
              <a:buAutoNum type="arabicPeriod"/>
            </a:pP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등록되지 않은 </a:t>
            </a:r>
            <a:r>
              <a:rPr kumimoji="1" lang="en" altLang="ko-KR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Method</a:t>
            </a:r>
            <a:r>
              <a:rPr kumimoji="1" lang="ko-KR" altLang="en-US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는 예외처리를 통한 에러 로깅 </a:t>
            </a:r>
            <a:r>
              <a:rPr kumimoji="1" lang="en-US" altLang="ko-KR" sz="800" dirty="0">
                <a:solidFill>
                  <a:schemeClr val="tx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-&gt; </a:t>
            </a:r>
            <a:r>
              <a:rPr kumimoji="1" lang="ko-KR" altLang="en-US" sz="800" dirty="0">
                <a:solidFill>
                  <a:srgbClr val="C00000"/>
                </a:solidFill>
                <a:highlight>
                  <a:srgbClr val="FFFF00"/>
                </a:highlight>
                <a:latin typeface="NanumSquareOTF" panose="020B0600000101010101" pitchFamily="34" charset="-127"/>
                <a:ea typeface="NanumSquareOTF" panose="020B0600000101010101" pitchFamily="34" charset="-127"/>
              </a:rPr>
              <a:t>빠른 문제 발생시점 파악</a:t>
            </a:r>
          </a:p>
        </p:txBody>
      </p:sp>
    </p:spTree>
    <p:extLst>
      <p:ext uri="{BB962C8B-B14F-4D97-AF65-F5344CB8AC3E}">
        <p14:creationId xmlns:p14="http://schemas.microsoft.com/office/powerpoint/2010/main" val="41336057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EC2A6E5-14D9-78B9-FAB3-0517B69C4B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CBC2DABB-A5E8-100F-7794-3D7F2F6FA3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413303" y="6559957"/>
            <a:ext cx="317395" cy="169277"/>
          </a:xfrm>
        </p:spPr>
        <p:txBody>
          <a:bodyPr/>
          <a:lstStyle/>
          <a:p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 </a:t>
            </a:r>
            <a:fld id="{41B8E6F8-6D1B-4E04-A381-DA25B1723728}" type="slidenum">
              <a:rPr lang="ko-KR" altLang="en-US" smtClean="0">
                <a:latin typeface="NanumSquareOTF" panose="020B0600000101010101" pitchFamily="34" charset="-127"/>
                <a:ea typeface="NanumSquareOTF" panose="020B0600000101010101" pitchFamily="34" charset="-127"/>
              </a:rPr>
              <a:pPr/>
              <a:t>9</a:t>
            </a:fld>
            <a:r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r>
              <a:rPr lang="en-US" altLang="ko-KR">
                <a:latin typeface="NanumSquareOTF" panose="020B0600000101010101" pitchFamily="34" charset="-127"/>
                <a:ea typeface="NanumSquareOTF" panose="020B0600000101010101" pitchFamily="34" charset="-127"/>
              </a:rPr>
              <a:t> </a:t>
            </a: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6" name="제목 2">
            <a:extLst>
              <a:ext uri="{FF2B5EF4-FFF2-40B4-BE49-F238E27FC236}">
                <a16:creationId xmlns:a16="http://schemas.microsoft.com/office/drawing/2014/main" id="{DEADF058-447F-E2E1-25F6-475B2A263BD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6175" y="325438"/>
            <a:ext cx="2827377" cy="33451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en-US" altLang="en-US" sz="2400" kern="12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3878"/>
                </a:solidFill>
                <a:effectLst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defRPr>
            </a:lvl1pPr>
          </a:lstStyle>
          <a:p>
            <a:pPr marL="0" marR="0" lvl="0" indent="0" algn="l" defTabSz="914400" rtl="0" eaLnBrk="1" fontAlgn="auto" latinLnBrk="1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b="1" dirty="0" err="1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bctrans-api</a:t>
            </a:r>
            <a:r>
              <a:rPr lang="ko-KR" altLang="en-US" b="1" dirty="0"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개선 사항 </a:t>
            </a:r>
          </a:p>
        </p:txBody>
      </p:sp>
      <p:sp>
        <p:nvSpPr>
          <p:cNvPr id="1451" name="TextBox 1450">
            <a:extLst>
              <a:ext uri="{FF2B5EF4-FFF2-40B4-BE49-F238E27FC236}">
                <a16:creationId xmlns:a16="http://schemas.microsoft.com/office/drawing/2014/main" id="{C99014DB-CE86-4599-78BA-B991BB0E0920}"/>
              </a:ext>
            </a:extLst>
          </p:cNvPr>
          <p:cNvSpPr txBox="1"/>
          <p:nvPr/>
        </p:nvSpPr>
        <p:spPr>
          <a:xfrm>
            <a:off x="444398" y="237631"/>
            <a:ext cx="297517" cy="5575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90000"/>
              </a:lnSpc>
              <a:spcAft>
                <a:spcPts val="200"/>
              </a:spcAft>
            </a:pPr>
            <a:r>
              <a:rPr lang="en-US" altLang="ko-KR" sz="4000" spc="-8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2A4E3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lang="ko-KR" altLang="en-US" sz="4000" spc="-8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rgbClr val="42A4E3"/>
              </a:solidFill>
              <a:effectLst/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cxnSp>
        <p:nvCxnSpPr>
          <p:cNvPr id="1459" name="직선 화살표 연결선 1458">
            <a:extLst>
              <a:ext uri="{FF2B5EF4-FFF2-40B4-BE49-F238E27FC236}">
                <a16:creationId xmlns:a16="http://schemas.microsoft.com/office/drawing/2014/main" id="{B300CBFB-4FDA-2C1C-676D-93E1567D2D3D}"/>
              </a:ext>
            </a:extLst>
          </p:cNvPr>
          <p:cNvCxnSpPr>
            <a:cxnSpLocks/>
          </p:cNvCxnSpPr>
          <p:nvPr/>
        </p:nvCxnSpPr>
        <p:spPr>
          <a:xfrm flipH="1" flipV="1">
            <a:off x="11037673" y="5506065"/>
            <a:ext cx="45921" cy="279764"/>
          </a:xfrm>
          <a:prstGeom prst="straightConnector1">
            <a:avLst/>
          </a:prstGeom>
          <a:ln w="19050"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모서리가 둥근 직사각형 35">
            <a:extLst>
              <a:ext uri="{FF2B5EF4-FFF2-40B4-BE49-F238E27FC236}">
                <a16:creationId xmlns:a16="http://schemas.microsoft.com/office/drawing/2014/main" id="{7FCCDCA8-77DB-0FF6-2602-926594A6C169}"/>
              </a:ext>
            </a:extLst>
          </p:cNvPr>
          <p:cNvSpPr/>
          <p:nvPr/>
        </p:nvSpPr>
        <p:spPr bwMode="auto">
          <a:xfrm>
            <a:off x="471958" y="894712"/>
            <a:ext cx="8200084" cy="305588"/>
          </a:xfrm>
          <a:prstGeom prst="roundRect">
            <a:avLst>
              <a:gd name="adj" fmla="val 3775"/>
            </a:avLst>
          </a:prstGeom>
          <a:solidFill>
            <a:srgbClr val="FFFFFF"/>
          </a:solidFill>
          <a:ln w="19050">
            <a:solidFill>
              <a:srgbClr val="1B81C9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t" anchorCtr="0"/>
          <a:lstStyle/>
          <a:p>
            <a:pPr marL="188913" lvl="1" indent="-188913" defTabSz="995690" eaLnBrk="0" fontAlgn="base" hangingPunct="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ko-KR" altLang="en-US" sz="1200" dirty="0">
                <a:solidFill>
                  <a:srgbClr val="0432FF"/>
                </a:solidFill>
                <a:highlight>
                  <a:srgbClr val="FFFF00"/>
                </a:highlight>
                <a:latin typeface="NanumSquare" panose="020B0600000101010101" pitchFamily="34" charset="-127"/>
                <a:ea typeface="NanumSquare" panose="020B0600000101010101" pitchFamily="34" charset="-127"/>
              </a:rPr>
              <a:t>전략패턴 기반 동적 분기를 인터페이스를 통해 유연하게 처리 </a:t>
            </a:r>
            <a:endParaRPr lang="en-US" altLang="ko-KR" sz="1200" dirty="0">
              <a:solidFill>
                <a:srgbClr val="0432FF"/>
              </a:solidFill>
              <a:effectLst/>
              <a:highlight>
                <a:srgbClr val="FFFF00"/>
              </a:highlight>
              <a:latin typeface="NanumSquare" panose="020B0600000101010101" pitchFamily="34" charset="-127"/>
              <a:ea typeface="NanumSquare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AF72AD7-0A56-E55D-2F83-BFF85E67A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958" y="1435059"/>
            <a:ext cx="4137005" cy="33831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E9CE8E83-2EB5-E6A0-0B3E-4D6AAC1F88F9}"/>
              </a:ext>
            </a:extLst>
          </p:cNvPr>
          <p:cNvSpPr/>
          <p:nvPr/>
        </p:nvSpPr>
        <p:spPr>
          <a:xfrm>
            <a:off x="820433" y="2326744"/>
            <a:ext cx="2934057" cy="1102256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C3A0AC4-A1B5-46CD-83C7-5DEA211D2179}"/>
              </a:ext>
            </a:extLst>
          </p:cNvPr>
          <p:cNvSpPr txBox="1"/>
          <p:nvPr/>
        </p:nvSpPr>
        <p:spPr>
          <a:xfrm>
            <a:off x="1833706" y="2326744"/>
            <a:ext cx="2018733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serverName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기준 분기</a:t>
            </a:r>
          </a:p>
        </p:txBody>
      </p:sp>
      <p:cxnSp>
        <p:nvCxnSpPr>
          <p:cNvPr id="10" name="꺾인 연결선[E] 9">
            <a:extLst>
              <a:ext uri="{FF2B5EF4-FFF2-40B4-BE49-F238E27FC236}">
                <a16:creationId xmlns:a16="http://schemas.microsoft.com/office/drawing/2014/main" id="{DBD16E61-08E1-41DA-8EBA-6ED108ADC14F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 rot="16200000" flipH="1">
            <a:off x="2114229" y="3602233"/>
            <a:ext cx="430470" cy="84004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8C505C6-3F76-0A4D-C97C-594C6A269C60}"/>
              </a:ext>
            </a:extLst>
          </p:cNvPr>
          <p:cNvSpPr/>
          <p:nvPr/>
        </p:nvSpPr>
        <p:spPr>
          <a:xfrm>
            <a:off x="643271" y="3859470"/>
            <a:ext cx="3456390" cy="234135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26553871-CAF4-3EA9-F3C4-F0CE27F628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12934" y="1435059"/>
            <a:ext cx="2982438" cy="260387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18" name="직사각형 17">
            <a:extLst>
              <a:ext uri="{FF2B5EF4-FFF2-40B4-BE49-F238E27FC236}">
                <a16:creationId xmlns:a16="http://schemas.microsoft.com/office/drawing/2014/main" id="{FBCAA3F4-E923-8C91-5E8E-F262D7FCAC6F}"/>
              </a:ext>
            </a:extLst>
          </p:cNvPr>
          <p:cNvSpPr/>
          <p:nvPr/>
        </p:nvSpPr>
        <p:spPr>
          <a:xfrm>
            <a:off x="5313171" y="3559554"/>
            <a:ext cx="2304810" cy="479383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19" name="꺾인 연결선[E] 18">
            <a:extLst>
              <a:ext uri="{FF2B5EF4-FFF2-40B4-BE49-F238E27FC236}">
                <a16:creationId xmlns:a16="http://schemas.microsoft.com/office/drawing/2014/main" id="{0083C01A-BA84-B5E1-5467-44473CB323E0}"/>
              </a:ext>
            </a:extLst>
          </p:cNvPr>
          <p:cNvCxnSpPr>
            <a:cxnSpLocks/>
            <a:stCxn id="25" idx="3"/>
            <a:endCxn id="18" idx="1"/>
          </p:cNvCxnSpPr>
          <p:nvPr/>
        </p:nvCxnSpPr>
        <p:spPr>
          <a:xfrm flipV="1">
            <a:off x="4099661" y="3799246"/>
            <a:ext cx="1213510" cy="735036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E3C9EADE-7A26-15D9-F595-04B082CDDE11}"/>
              </a:ext>
            </a:extLst>
          </p:cNvPr>
          <p:cNvSpPr/>
          <p:nvPr/>
        </p:nvSpPr>
        <p:spPr>
          <a:xfrm>
            <a:off x="643271" y="4465032"/>
            <a:ext cx="3456390" cy="138500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8F4675A-B5FF-3922-2260-4C6AB5EEFA18}"/>
              </a:ext>
            </a:extLst>
          </p:cNvPr>
          <p:cNvSpPr txBox="1"/>
          <p:nvPr/>
        </p:nvSpPr>
        <p:spPr>
          <a:xfrm>
            <a:off x="2269826" y="4328364"/>
            <a:ext cx="2018733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Method</a:t>
            </a:r>
            <a:r>
              <a:rPr lang="ko-KR" altLang="en-US" sz="900" dirty="0" err="1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에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맞는 전략클래스 주입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4FC8D0AC-52C3-1E7A-FFC2-314F10CB771F}"/>
              </a:ext>
            </a:extLst>
          </p:cNvPr>
          <p:cNvSpPr/>
          <p:nvPr/>
        </p:nvSpPr>
        <p:spPr>
          <a:xfrm>
            <a:off x="643271" y="4613018"/>
            <a:ext cx="3456390" cy="138500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cxnSp>
        <p:nvCxnSpPr>
          <p:cNvPr id="35" name="꺾인 연결선[E] 34">
            <a:extLst>
              <a:ext uri="{FF2B5EF4-FFF2-40B4-BE49-F238E27FC236}">
                <a16:creationId xmlns:a16="http://schemas.microsoft.com/office/drawing/2014/main" id="{EA6C9451-C273-2919-6F38-019E63B30E66}"/>
              </a:ext>
            </a:extLst>
          </p:cNvPr>
          <p:cNvCxnSpPr>
            <a:cxnSpLocks/>
            <a:stCxn id="33" idx="3"/>
            <a:endCxn id="44" idx="1"/>
          </p:cNvCxnSpPr>
          <p:nvPr/>
        </p:nvCxnSpPr>
        <p:spPr>
          <a:xfrm flipV="1">
            <a:off x="4099661" y="4505722"/>
            <a:ext cx="1007515" cy="176546"/>
          </a:xfrm>
          <a:prstGeom prst="bentConnector3">
            <a:avLst>
              <a:gd name="adj1" fmla="val 69821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C5C4DE43-E745-6858-933C-58207F1464AE}"/>
              </a:ext>
            </a:extLst>
          </p:cNvPr>
          <p:cNvSpPr txBox="1"/>
          <p:nvPr/>
        </p:nvSpPr>
        <p:spPr>
          <a:xfrm>
            <a:off x="2559863" y="4713096"/>
            <a:ext cx="2018733" cy="1384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전략 인터페이스 참조하여 구현체 실행</a:t>
            </a:r>
          </a:p>
        </p:txBody>
      </p:sp>
      <p:pic>
        <p:nvPicPr>
          <p:cNvPr id="44" name="그림 43">
            <a:extLst>
              <a:ext uri="{FF2B5EF4-FFF2-40B4-BE49-F238E27FC236}">
                <a16:creationId xmlns:a16="http://schemas.microsoft.com/office/drawing/2014/main" id="{D120FCB3-BA46-3CE0-691E-6F43FEA818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07176" y="4298348"/>
            <a:ext cx="3028915" cy="4147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47" name="직사각형 46">
            <a:extLst>
              <a:ext uri="{FF2B5EF4-FFF2-40B4-BE49-F238E27FC236}">
                <a16:creationId xmlns:a16="http://schemas.microsoft.com/office/drawing/2014/main" id="{A07FF931-4242-9BFA-864B-07BF6D793EF2}"/>
              </a:ext>
            </a:extLst>
          </p:cNvPr>
          <p:cNvSpPr/>
          <p:nvPr/>
        </p:nvSpPr>
        <p:spPr>
          <a:xfrm>
            <a:off x="5278489" y="4455495"/>
            <a:ext cx="2730394" cy="138500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pic>
        <p:nvPicPr>
          <p:cNvPr id="48" name="그림 47">
            <a:extLst>
              <a:ext uri="{FF2B5EF4-FFF2-40B4-BE49-F238E27FC236}">
                <a16:creationId xmlns:a16="http://schemas.microsoft.com/office/drawing/2014/main" id="{787C8295-142A-C746-46D7-4CBAAED28F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07020" y="4823747"/>
            <a:ext cx="3067149" cy="173620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cxnSp>
        <p:nvCxnSpPr>
          <p:cNvPr id="49" name="꺾인 연결선[E] 48">
            <a:extLst>
              <a:ext uri="{FF2B5EF4-FFF2-40B4-BE49-F238E27FC236}">
                <a16:creationId xmlns:a16="http://schemas.microsoft.com/office/drawing/2014/main" id="{612E2FFA-4E4D-EBF8-1592-602DE7E725E1}"/>
              </a:ext>
            </a:extLst>
          </p:cNvPr>
          <p:cNvCxnSpPr>
            <a:cxnSpLocks/>
            <a:stCxn id="47" idx="2"/>
            <a:endCxn id="52" idx="0"/>
          </p:cNvCxnSpPr>
          <p:nvPr/>
        </p:nvCxnSpPr>
        <p:spPr>
          <a:xfrm rot="5400000">
            <a:off x="5913550" y="5242555"/>
            <a:ext cx="1378696" cy="81576"/>
          </a:xfrm>
          <a:prstGeom prst="bentConnector3">
            <a:avLst>
              <a:gd name="adj1" fmla="val 50000"/>
            </a:avLst>
          </a:prstGeom>
          <a:ln w="127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F6F61311-67F6-D4C9-AC72-F93AA2657C65}"/>
              </a:ext>
            </a:extLst>
          </p:cNvPr>
          <p:cNvSpPr/>
          <p:nvPr/>
        </p:nvSpPr>
        <p:spPr>
          <a:xfrm>
            <a:off x="5196913" y="5972691"/>
            <a:ext cx="2730394" cy="517447"/>
          </a:xfrm>
          <a:prstGeom prst="rect">
            <a:avLst/>
          </a:prstGeom>
          <a:solidFill>
            <a:srgbClr val="C00000">
              <a:alpha val="6160"/>
            </a:srgbClr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FE3BFE92-8315-F5CD-535D-80F7DC715C27}"/>
              </a:ext>
            </a:extLst>
          </p:cNvPr>
          <p:cNvSpPr txBox="1"/>
          <p:nvPr/>
        </p:nvSpPr>
        <p:spPr>
          <a:xfrm>
            <a:off x="2588404" y="6134972"/>
            <a:ext cx="2608509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전략클래스들이 사용할 공통기능은 상속받아 호출하고</a:t>
            </a:r>
            <a:endParaRPr lang="en-US" altLang="ko-KR" sz="900" dirty="0">
              <a:solidFill>
                <a:srgbClr val="C00000"/>
              </a:solidFill>
              <a:highlight>
                <a:srgbClr val="FFFF00"/>
              </a:highlight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pPr algn="ctr"/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핵심 비즈니스 로직인 </a:t>
            </a:r>
            <a:r>
              <a:rPr lang="en-US" altLang="ko-KR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Facade</a:t>
            </a:r>
            <a:r>
              <a:rPr lang="ko-KR" altLang="en-US" sz="900" dirty="0">
                <a:solidFill>
                  <a:srgbClr val="C00000"/>
                </a:solidFill>
                <a:highlight>
                  <a:srgbClr val="FFFF00"/>
                </a:highlight>
                <a:latin typeface="나눔바른고딕" panose="020B0603020101020101" pitchFamily="50" charset="-127"/>
                <a:ea typeface="나눔바른고딕" panose="020B0603020101020101" pitchFamily="50" charset="-127"/>
              </a:rPr>
              <a:t> 클래스 호출</a:t>
            </a:r>
          </a:p>
        </p:txBody>
      </p:sp>
    </p:spTree>
    <p:extLst>
      <p:ext uri="{BB962C8B-B14F-4D97-AF65-F5344CB8AC3E}">
        <p14:creationId xmlns:p14="http://schemas.microsoft.com/office/powerpoint/2010/main" val="73724501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테마">
  <a:themeElements>
    <a:clrScheme name="사용자 지정 634">
      <a:dk1>
        <a:sysClr val="windowText" lastClr="000000"/>
      </a:dk1>
      <a:lt1>
        <a:sysClr val="window" lastClr="FFFFFF"/>
      </a:lt1>
      <a:dk2>
        <a:srgbClr val="01243F"/>
      </a:dk2>
      <a:lt2>
        <a:srgbClr val="BDDCF5"/>
      </a:lt2>
      <a:accent1>
        <a:srgbClr val="2ABBDF"/>
      </a:accent1>
      <a:accent2>
        <a:srgbClr val="69D2DD"/>
      </a:accent2>
      <a:accent3>
        <a:srgbClr val="7E87D8"/>
      </a:accent3>
      <a:accent4>
        <a:srgbClr val="2D8ADF"/>
      </a:accent4>
      <a:accent5>
        <a:srgbClr val="075A95"/>
      </a:accent5>
      <a:accent6>
        <a:srgbClr val="21327B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5C2EEA358ADAA544B992406AA13527CE" ma:contentTypeVersion="10" ma:contentTypeDescription="새 문서를 만듭니다." ma:contentTypeScope="" ma:versionID="5a342a220113298b22f088e3bdc89e5a">
  <xsd:schema xmlns:xsd="http://www.w3.org/2001/XMLSchema" xmlns:xs="http://www.w3.org/2001/XMLSchema" xmlns:p="http://schemas.microsoft.com/office/2006/metadata/properties" xmlns:ns2="09dbc820-c6f3-4589-bdb7-fa66b1735cbe" xmlns:ns3="db2be376-2a49-4428-aaa8-8f239ff1f838" targetNamespace="http://schemas.microsoft.com/office/2006/metadata/properties" ma:root="true" ma:fieldsID="ae272bd7f82ad7b054c6bd3b2dcbaeef" ns2:_="" ns3:_="">
    <xsd:import namespace="09dbc820-c6f3-4589-bdb7-fa66b1735cbe"/>
    <xsd:import namespace="db2be376-2a49-4428-aaa8-8f239ff1f83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9dbc820-c6f3-4589-bdb7-fa66b1735cb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b2be376-2a49-4428-aaa8-8f239ff1f838" elementFormDefault="qualified">
    <xsd:import namespace="http://schemas.microsoft.com/office/2006/documentManagement/types"/>
    <xsd:import namespace="http://schemas.microsoft.com/office/infopath/2007/PartnerControls"/>
    <xsd:element name="SharedWithUsers" ma:index="16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7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7025C54-93AA-48B3-9C69-FAE26C2C8952}">
  <ds:schemaRefs>
    <ds:schemaRef ds:uri="db2be376-2a49-4428-aaa8-8f239ff1f838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purl.org/dc/terms/"/>
    <ds:schemaRef ds:uri="09dbc820-c6f3-4589-bdb7-fa66b1735cbe"/>
    <ds:schemaRef ds:uri="http://schemas.microsoft.com/office/2006/metadata/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3178EE8F-61C3-4506-8C0A-F04D0F4972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BF5EFBA-4ED5-4C8C-8D7D-D1CC6B491C3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09dbc820-c6f3-4589-bdb7-fa66b1735cbe"/>
    <ds:schemaRef ds:uri="db2be376-2a49-4428-aaa8-8f239ff1f83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82449</TotalTime>
  <Words>2257</Words>
  <Application>Microsoft Macintosh PowerPoint</Application>
  <PresentationFormat>화면 슬라이드 쇼(4:3)</PresentationFormat>
  <Paragraphs>494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30" baseType="lpstr">
      <vt:lpstr>나눔스퀘어 ExtraBold</vt:lpstr>
      <vt:lpstr>나눔스퀘어 Bold</vt:lpstr>
      <vt:lpstr>NANUMGOTHIC EXTRABOLD</vt:lpstr>
      <vt:lpstr>Wingdings</vt:lpstr>
      <vt:lpstr>KoPubWorldDotum Light</vt:lpstr>
      <vt:lpstr>맑은 고딕</vt:lpstr>
      <vt:lpstr>나눔바른고딕</vt:lpstr>
      <vt:lpstr>NanumSquare</vt:lpstr>
      <vt:lpstr>NanumSquare Bold</vt:lpstr>
      <vt:lpstr>NanumSquareOTF Bold</vt:lpstr>
      <vt:lpstr>Arial</vt:lpstr>
      <vt:lpstr>나눔스퀘어 Bold</vt:lpstr>
      <vt:lpstr>NanumGothic</vt:lpstr>
      <vt:lpstr>NanumSquareOTF</vt:lpstr>
      <vt:lpstr>1_Office 테마</vt:lpstr>
      <vt:lpstr>PowerPoint 프레젠테이션</vt:lpstr>
      <vt:lpstr>bctrans-api 리팩토링 </vt:lpstr>
      <vt:lpstr>bctrans-api 분석</vt:lpstr>
      <vt:lpstr>bctrans-api 리팩토링 </vt:lpstr>
      <vt:lpstr>bctrans-api 리팩토링 </vt:lpstr>
      <vt:lpstr>bctrans-api 리팩토링 </vt:lpstr>
      <vt:lpstr>bctrans-api 개선 사항 </vt:lpstr>
      <vt:lpstr>bctrans-api 개선 사항 </vt:lpstr>
      <vt:lpstr>bctrans-api 개선 사항 </vt:lpstr>
      <vt:lpstr>bctrans-api 개선 사항 </vt:lpstr>
      <vt:lpstr>bctrans-api 개선 사항 </vt:lpstr>
      <vt:lpstr>bctrans-api 개선 사항 </vt:lpstr>
      <vt:lpstr>bctrans-api 개선 사항 </vt:lpstr>
      <vt:lpstr>bctrans-api 개선 사항 </vt:lpstr>
      <vt:lpstr>bctrans-api 개선 사항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</dc:creator>
  <cp:lastModifiedBy>오시몬 선임</cp:lastModifiedBy>
  <cp:revision>971</cp:revision>
  <cp:lastPrinted>2020-09-24T00:59:41Z</cp:lastPrinted>
  <dcterms:created xsi:type="dcterms:W3CDTF">2019-12-18T11:01:44Z</dcterms:created>
  <dcterms:modified xsi:type="dcterms:W3CDTF">2025-05-23T11:08:38Z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0x0101005C2EEA358ADAA544B992406AA13527CE</vt:lpwstr>
  </property>
</Properties>
</file>

<file path=docProps/thumbnail.jpeg>
</file>